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  <p:sldMasterId id="2147483701" r:id="rId3"/>
    <p:sldMasterId id="2147483713" r:id="rId4"/>
    <p:sldMasterId id="2147483725" r:id="rId5"/>
  </p:sldMasterIdLst>
  <p:sldIdLst>
    <p:sldId id="298" r:id="rId6"/>
    <p:sldId id="275" r:id="rId7"/>
    <p:sldId id="258" r:id="rId8"/>
    <p:sldId id="278" r:id="rId9"/>
    <p:sldId id="257" r:id="rId10"/>
    <p:sldId id="271" r:id="rId11"/>
    <p:sldId id="268" r:id="rId12"/>
    <p:sldId id="292" r:id="rId13"/>
    <p:sldId id="293" r:id="rId14"/>
    <p:sldId id="291" r:id="rId15"/>
    <p:sldId id="295" r:id="rId16"/>
    <p:sldId id="297" r:id="rId17"/>
    <p:sldId id="296" r:id="rId18"/>
    <p:sldId id="290" r:id="rId19"/>
    <p:sldId id="288" r:id="rId20"/>
    <p:sldId id="287" r:id="rId21"/>
    <p:sldId id="300" r:id="rId22"/>
    <p:sldId id="289" r:id="rId23"/>
    <p:sldId id="299" r:id="rId24"/>
    <p:sldId id="269" r:id="rId25"/>
    <p:sldId id="274" r:id="rId26"/>
    <p:sldId id="262" r:id="rId27"/>
    <p:sldId id="261" r:id="rId28"/>
    <p:sldId id="260" r:id="rId29"/>
    <p:sldId id="263" r:id="rId30"/>
    <p:sldId id="264" r:id="rId31"/>
    <p:sldId id="272" r:id="rId32"/>
    <p:sldId id="265" r:id="rId33"/>
    <p:sldId id="273" r:id="rId34"/>
    <p:sldId id="270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85440-1566-4F95-B71F-A552E97BF0CD}" type="datetimeFigureOut">
              <a:rPr lang="ru-RU"/>
              <a:pPr>
                <a:defRPr/>
              </a:pPr>
              <a:t>07.07.2020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EDA58-4710-46B0-BD3A-AF5AD8103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ED4E6-45BE-47F7-AF57-2BBD2780D321}" type="datetimeFigureOut">
              <a:rPr lang="ru-RU"/>
              <a:pPr>
                <a:defRPr/>
              </a:pPr>
              <a:t>07.07.2020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48EAC-4AEC-44FF-8A0D-02E73158D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D81A3-6221-435C-8AE7-0A681DCE5FFC}" type="datetimeFigureOut">
              <a:rPr lang="ru-RU"/>
              <a:pPr>
                <a:defRPr/>
              </a:pPr>
              <a:t>07.07.2020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3831C-2394-4803-9997-B34E3EC42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4803343 w 1000"/>
              <a:gd name="T3" fmla="*/ 0 h 1000"/>
              <a:gd name="T4" fmla="*/ 4803343 w 1000"/>
              <a:gd name="T5" fmla="*/ 109538 h 1000"/>
              <a:gd name="T6" fmla="*/ 0 w 1000"/>
              <a:gd name="T7" fmla="*/ 109538 h 1000"/>
              <a:gd name="T8" fmla="*/ 0 w 1000"/>
              <a:gd name="T9" fmla="*/ 0 h 1000"/>
              <a:gd name="T10" fmla="*/ 77724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46B4A2-D256-4DAD-9D5C-625A584835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6081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FC652-B9B8-4902-AF19-30CDC190FD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7526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B0E13-644F-4EF0-B377-5EA64D29098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673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817DF-C0B4-47C8-8122-0B29A967FD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94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4C065-CC40-48D7-B115-8A7F8D1000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9950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1A790-0FE2-4443-A804-873B4B57C3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1373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BBDCD-4862-43D3-9989-193BE04FD3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3702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F9067-DC89-4DAF-AF31-29829E735C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25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B0543-2F66-4F6C-8421-D46C4B29A869}" type="datetimeFigureOut">
              <a:rPr lang="ru-RU"/>
              <a:pPr>
                <a:defRPr/>
              </a:pPr>
              <a:t>07.07.2020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BA8F4-5CD1-431C-83A8-3961E3157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B7153-C871-42FD-8AB3-F9D20AAD079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179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A29BD-8193-4D9F-9A65-58E7F9F58F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2139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CC3C7-3A7C-4348-9D67-F4FBFA4697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837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7BB17-5BE2-48C3-9E66-15E0CBE3B5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59236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F7F77-21A2-40FD-8C67-0BD79548D3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3882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507B4-96F7-4CBD-8927-993B9E3247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8859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DC0CA-0F9A-4F18-8EB4-210272B3C4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345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E779E-64F9-49A6-9E2D-9968BCCFD53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7141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E7B76-EDA2-48AF-9BE0-71637805B3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88330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1226F-4C5E-4960-9139-0DFED25948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480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CDE9A-0077-46F0-AF22-D68C29DA3B71}" type="datetimeFigureOut">
              <a:rPr lang="ru-RU"/>
              <a:pPr>
                <a:defRPr/>
              </a:pPr>
              <a:t>07.07.2020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64E56-B273-44F4-B41C-429C88F13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69D4E-2285-4D19-99F1-6F7646EA39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7609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70316-2AA1-4D86-9F53-0845207683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42128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DFAC0-B7E6-4FC8-A560-0E30E2FC90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7673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F53CA-D5FB-431A-B352-96480E01E0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28125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5E2A-1354-4CDD-B45F-CA8E2DCFA0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FE62-0B77-44B5-B7C0-97FAE4280A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99516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5E2A-1354-4CDD-B45F-CA8E2DCFA0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FE62-0B77-44B5-B7C0-97FAE4280A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28867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5E2A-1354-4CDD-B45F-CA8E2DCFA0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FE62-0B77-44B5-B7C0-97FAE4280A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52108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5E2A-1354-4CDD-B45F-CA8E2DCFA0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FE62-0B77-44B5-B7C0-97FAE4280A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08353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5E2A-1354-4CDD-B45F-CA8E2DCFA0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FE62-0B77-44B5-B7C0-97FAE4280A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592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5E2A-1354-4CDD-B45F-CA8E2DCFA0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FE62-0B77-44B5-B7C0-97FAE4280A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10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619E7-E175-4447-AAA4-70FC6CED8F0D}" type="datetimeFigureOut">
              <a:rPr lang="ru-RU"/>
              <a:pPr>
                <a:defRPr/>
              </a:pPr>
              <a:t>07.07.2020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32EBC-2EAB-4302-9EBD-D8EF39116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5E2A-1354-4CDD-B45F-CA8E2DCFA0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FE62-0B77-44B5-B7C0-97FAE4280A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2867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5E2A-1354-4CDD-B45F-CA8E2DCFA0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FE62-0B77-44B5-B7C0-97FAE4280A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13545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5E2A-1354-4CDD-B45F-CA8E2DCFA0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FE62-0B77-44B5-B7C0-97FAE4280A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0414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5E2A-1354-4CDD-B45F-CA8E2DCFA0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FE62-0B77-44B5-B7C0-97FAE4280A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079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5E2A-1354-4CDD-B45F-CA8E2DCFA0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FE62-0B77-44B5-B7C0-97FAE4280A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48801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7BB17-5BE2-48C3-9E66-15E0CBE3B5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23852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F7F77-21A2-40FD-8C67-0BD79548D3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49321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507B4-96F7-4CBD-8927-993B9E3247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4570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DC0CA-0F9A-4F18-8EB4-210272B3C4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00761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E779E-64F9-49A6-9E2D-9968BCCFD53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9312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3AF63-397C-4557-A905-7F6B56415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C76F1-0C64-4A5D-8849-EB5B4A2A2BFD}" type="datetimeFigureOut">
              <a:rPr lang="ru-RU"/>
              <a:pPr>
                <a:defRPr/>
              </a:pPr>
              <a:t>07.07.2020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E7B76-EDA2-48AF-9BE0-71637805B3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85949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1226F-4C5E-4960-9139-0DFED25948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12368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69D4E-2285-4D19-99F1-6F7646EA39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83869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70316-2AA1-4D86-9F53-0845207683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62912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DFAC0-B7E6-4FC8-A560-0E30E2FC90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7097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F53CA-D5FB-431A-B352-96480E01E0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964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3678-A700-4A70-BEE1-D870E1B24B13}" type="datetimeFigureOut">
              <a:rPr lang="ru-RU"/>
              <a:pPr>
                <a:defRPr/>
              </a:pPr>
              <a:t>07.07.2020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2722F-9F84-4ECF-AC5B-8079D912F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5722B-28D3-4900-9C10-CCDAD4D14FEA}" type="datetimeFigureOut">
              <a:rPr lang="ru-RU"/>
              <a:pPr>
                <a:defRPr/>
              </a:pPr>
              <a:t>07.07.2020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D7DB1-139C-4DC2-87E9-BAD212511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58B0C-89CE-4B60-AD59-0B969B2072E5}" type="datetimeFigureOut">
              <a:rPr lang="ru-RU"/>
              <a:pPr>
                <a:defRPr/>
              </a:pPr>
              <a:t>07.07.2020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C9EA5-D21A-4FAF-9CFC-91A8EF0C1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432A5-4CD3-4BF3-B05E-B8139E9B74A5}" type="datetimeFigureOut">
              <a:rPr lang="ru-RU"/>
              <a:pPr>
                <a:defRPr/>
              </a:pPr>
              <a:t>07.07.2020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24AA7-BD41-4C7E-A701-0CD7B3793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4262DB-1612-417C-BACC-3C338E88D797}" type="datetimeFigureOut">
              <a:rPr lang="ru-RU"/>
              <a:pPr>
                <a:defRPr/>
              </a:pPr>
              <a:t>07.07.2020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F5D111-8402-4C7E-9F03-5C7A97EC4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4655511 w 1000"/>
              <a:gd name="T3" fmla="*/ 0 h 1000"/>
              <a:gd name="T4" fmla="*/ 4655511 w 1000"/>
              <a:gd name="T5" fmla="*/ 109537 h 1000"/>
              <a:gd name="T6" fmla="*/ 0 w 1000"/>
              <a:gd name="T7" fmla="*/ 109537 h 1000"/>
              <a:gd name="T8" fmla="*/ 0 w 1000"/>
              <a:gd name="T9" fmla="*/ 0 h 1000"/>
              <a:gd name="T10" fmla="*/ 7958138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7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228758F-8B88-47A8-8F22-A654BFD2B91C}" type="slidenum">
              <a:rPr lang="ru-RU">
                <a:solidFill>
                  <a:srgbClr val="000000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039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FF"/>
            </a:gs>
            <a:gs pos="100000">
              <a:srgbClr val="00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8D4FB04-0CEF-4B24-BD00-6D1687DD1723}" type="slidenum">
              <a:rPr lang="ru-RU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16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96D5E2A-1354-4CDD-B45F-CA8E2DCFA0EE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07.07.2020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913FE62-0B77-44B5-B7C0-97FAE4280AB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856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FF"/>
            </a:gs>
            <a:gs pos="100000">
              <a:srgbClr val="00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8D4FB04-0CEF-4B24-BD00-6D1687DD1723}" type="slidenum">
              <a:rPr lang="ru-RU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835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Руслан КВ\Downloads\578471_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89750"/>
          </a:xfr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00034" y="478632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"/>
                <a:cs typeface="+mn-cs"/>
              </a:rPr>
              <a:t>Бородинское поле</a:t>
            </a:r>
          </a:p>
        </p:txBody>
      </p:sp>
    </p:spTree>
    <p:extLst>
      <p:ext uri="{BB962C8B-B14F-4D97-AF65-F5344CB8AC3E}">
        <p14:creationId xmlns:p14="http://schemas.microsoft.com/office/powerpoint/2010/main" xmlns="" val="144318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025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5432"/>
            <a:ext cx="9224527" cy="683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38858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0_63eed_b31a2d72_XL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7231" y="0"/>
            <a:ext cx="9337431" cy="682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3621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шеварди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95"/>
            <a:ext cx="9144000" cy="688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3929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uwdtHbApsxs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" y="0"/>
            <a:ext cx="9136380" cy="686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1450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ort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357166"/>
            <a:ext cx="4815451" cy="63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Руслан КВ\Downloads\740_168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24534"/>
            <a:ext cx="3821109" cy="524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152400"/>
            <a:ext cx="4286280" cy="12192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Михаил Илларионович</a:t>
            </a:r>
            <a:r>
              <a:rPr lang="ru-RU" sz="28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ru-RU" sz="2800" b="1" dirty="0" smtClean="0">
                <a:solidFill>
                  <a:schemeClr val="accent5"/>
                </a:solidFill>
                <a:latin typeface="Cambria" pitchFamily="18" charset="0"/>
              </a:rPr>
              <a:t>Голенищев-Кутузов</a:t>
            </a:r>
            <a:endParaRPr lang="ru-RU" sz="2800" dirty="0">
              <a:solidFill>
                <a:schemeClr val="accent5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00174"/>
            <a:ext cx="3186106" cy="714380"/>
          </a:xfrm>
          <a:solidFill>
            <a:srgbClr val="0070C0"/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ОБЕЛИСК КУТУЗОВА 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 БОРОДИНСКОМ</a:t>
            </a: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972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бородино\DSC0188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7158" y="283670"/>
            <a:ext cx="4000528" cy="6295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4" descr="Barclay+de+Tolly+(Dawe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14290"/>
            <a:ext cx="4214842" cy="6323890"/>
          </a:xfr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0" y="152400"/>
            <a:ext cx="4114800" cy="12192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Михаил Богданович </a:t>
            </a:r>
            <a:r>
              <a:rPr sz="2800" smtClean="0">
                <a:solidFill>
                  <a:schemeClr val="bg1"/>
                </a:solidFill>
              </a:rPr>
              <a:t/>
            </a:r>
            <a:br>
              <a:rPr sz="280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  <a:latin typeface="Cambria" pitchFamily="18" charset="0"/>
              </a:rPr>
              <a:t>Барклай-де-Толли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212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43636" y="4143380"/>
            <a:ext cx="2500330" cy="1219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Пётр Иванович Багратион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3794" name="Picture 2" descr="C:\Documents and Settings\Александра\Рабочий стол\БОРОДИНО\280px-Bagration_P_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0000" contrast="20000"/>
          </a:blip>
          <a:srcRect/>
          <a:stretch>
            <a:fillRect/>
          </a:stretch>
        </p:blipFill>
        <p:spPr>
          <a:xfrm>
            <a:off x="428596" y="330376"/>
            <a:ext cx="5357850" cy="6192654"/>
          </a:xfr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8505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00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1" name="Picture 2" descr="C:\Users\Руслан КВ\Downloads\800px-borodino_principal_monumen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80" t="6023" b="16647"/>
          <a:stretch>
            <a:fillRect/>
          </a:stretch>
        </p:blipFill>
        <p:spPr>
          <a:xfrm>
            <a:off x="0" y="1"/>
            <a:ext cx="9144000" cy="6920518"/>
          </a:xfrm>
          <a:noFill/>
        </p:spPr>
      </p:pic>
      <p:sp>
        <p:nvSpPr>
          <p:cNvPr id="27652" name="Прямоугольник 3"/>
          <p:cNvSpPr>
            <a:spLocks noChangeArrowheads="1"/>
          </p:cNvSpPr>
          <p:nvPr/>
        </p:nvSpPr>
        <p:spPr bwMode="auto">
          <a:xfrm>
            <a:off x="142844" y="5903913"/>
            <a:ext cx="864399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Монумент на Бородинском 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поле, где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была батарея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Раевского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14942" y="1071546"/>
            <a:ext cx="3543296" cy="99058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Надежда Андреевна Дурова</a:t>
            </a:r>
          </a:p>
        </p:txBody>
      </p:sp>
      <p:pic>
        <p:nvPicPr>
          <p:cNvPr id="1026" name="Picture 2" descr="https://avatars.mds.yandex.net/get-zen_doc/3300410/pub_5eecab14652a2d2d586fe051_5eecacd60d29900663e48370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5" y="357167"/>
            <a:ext cx="4612937" cy="6214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57818" y="2928934"/>
            <a:ext cx="3401560" cy="3253894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русская </a:t>
            </a:r>
            <a:r>
              <a:rPr lang="ru-RU" b="1" dirty="0" err="1"/>
              <a:t>кавалеристка</a:t>
            </a:r>
            <a:r>
              <a:rPr lang="ru-RU" b="1" dirty="0"/>
              <a:t>, офицер Русской императорской армии, участница Отечественной войны 1812  </a:t>
            </a:r>
            <a:r>
              <a:rPr lang="ru-RU" b="1" dirty="0" smtClean="0"/>
              <a:t>года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312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ородинское сраже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5661248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i="1" dirty="0" smtClean="0">
                <a:solidFill>
                  <a:prstClr val="black"/>
                </a:solidFill>
                <a:latin typeface="Calibri"/>
              </a:rPr>
              <a:t>«Недаром помнит вся Россия…»</a:t>
            </a:r>
            <a:endParaRPr lang="ru-RU" sz="3600" b="1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917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Александра\Рабочий стол\БОРОДИНО\50003-belinsk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4240612" cy="571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4857752" y="642918"/>
            <a:ext cx="3929061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800" b="1" dirty="0">
                <a:latin typeface="Century" pitchFamily="18" charset="0"/>
                <a:cs typeface="Times New Roman" pitchFamily="18" charset="0"/>
              </a:rPr>
              <a:t>«У всякого народа своя история, </a:t>
            </a:r>
            <a:endParaRPr lang="ru-RU" sz="2800" b="1" dirty="0" smtClean="0">
              <a:latin typeface="Century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Century" pitchFamily="18" charset="0"/>
                <a:cs typeface="Times New Roman" pitchFamily="18" charset="0"/>
              </a:rPr>
              <a:t>а </a:t>
            </a:r>
            <a:r>
              <a:rPr lang="ru-RU" sz="2800" b="1" dirty="0">
                <a:latin typeface="Century" pitchFamily="18" charset="0"/>
                <a:cs typeface="Times New Roman" pitchFamily="18" charset="0"/>
              </a:rPr>
              <a:t>в истории свои критические моменты, по которым можно судить о силе и величии его </a:t>
            </a:r>
            <a:r>
              <a:rPr lang="ru-RU" sz="2800" b="1" dirty="0" smtClean="0">
                <a:latin typeface="Century" pitchFamily="18" charset="0"/>
                <a:cs typeface="Times New Roman" pitchFamily="18" charset="0"/>
              </a:rPr>
              <a:t>     </a:t>
            </a:r>
          </a:p>
          <a:p>
            <a:r>
              <a:rPr lang="ru-RU" sz="2800" b="1" dirty="0" smtClean="0">
                <a:latin typeface="Century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Century" pitchFamily="18" charset="0"/>
                <a:cs typeface="Times New Roman" pitchFamily="18" charset="0"/>
              </a:rPr>
              <a:t>                     </a:t>
            </a:r>
            <a:r>
              <a:rPr lang="ru-RU" sz="2800" b="1" dirty="0" smtClean="0">
                <a:latin typeface="Century" pitchFamily="18" charset="0"/>
                <a:cs typeface="Times New Roman" pitchFamily="18" charset="0"/>
              </a:rPr>
              <a:t>духа</a:t>
            </a:r>
            <a:r>
              <a:rPr lang="ru-RU" sz="2800" b="1" dirty="0">
                <a:latin typeface="Century" pitchFamily="18" charset="0"/>
                <a:cs typeface="Times New Roman" pitchFamily="18" charset="0"/>
              </a:rPr>
              <a:t>…».</a:t>
            </a:r>
            <a:endParaRPr lang="ru-RU" sz="2800" b="1" dirty="0">
              <a:latin typeface="Century" pitchFamily="18" charset="0"/>
            </a:endParaRPr>
          </a:p>
        </p:txBody>
      </p:sp>
      <p:sp>
        <p:nvSpPr>
          <p:cNvPr id="14340" name="Прямоугольник 7"/>
          <p:cNvSpPr>
            <a:spLocks noChangeArrowheads="1"/>
          </p:cNvSpPr>
          <p:nvPr/>
        </p:nvSpPr>
        <p:spPr bwMode="auto">
          <a:xfrm>
            <a:off x="4214810" y="5786454"/>
            <a:ext cx="4614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Century" pitchFamily="18" charset="0"/>
                <a:cs typeface="Times New Roman" pitchFamily="18" charset="0"/>
              </a:rPr>
              <a:t>В.Г. Белинский </a:t>
            </a:r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borodino_07_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3786190"/>
            <a:ext cx="2214578" cy="2913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borodino_05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857628"/>
            <a:ext cx="2143140" cy="2851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borodino_08_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4103692"/>
            <a:ext cx="4071965" cy="2601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3998" cy="1500198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/>
          <a:p>
            <a:pPr algn="just" fontAlgn="auto">
              <a:spcAft>
                <a:spcPts val="100"/>
              </a:spcAft>
              <a:defRPr/>
            </a:pPr>
            <a:r>
              <a:rPr lang="ru-RU" sz="2400" b="1" dirty="0" smtClean="0">
                <a:solidFill>
                  <a:schemeClr val="accent5"/>
                </a:solidFill>
                <a:latin typeface="Cambria" pitchFamily="18" charset="0"/>
              </a:rPr>
              <a:t/>
            </a:r>
            <a:br>
              <a:rPr lang="ru-RU" sz="2400" b="1" dirty="0" smtClean="0">
                <a:solidFill>
                  <a:schemeClr val="accent5"/>
                </a:solidFill>
                <a:latin typeface="Cambria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«Из всех моих сражений самое ужасное то, которое я дал под Москвою. Французы показали себя достойными одержать победу, а русские стяжали право быть непобедимыми».</a:t>
            </a:r>
            <a:b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							Наполеон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borodino_08_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1285860"/>
            <a:ext cx="3854676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borodino_08_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2" y="1571612"/>
            <a:ext cx="4000528" cy="2553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лександра\Рабочий стол\БОРОДИНО\Глинка_Ф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0686" y="1000108"/>
            <a:ext cx="3367594" cy="4857784"/>
          </a:xfrm>
          <a:prstGeom prst="ellipse">
            <a:avLst/>
          </a:prstGeom>
          <a:ln w="190500" cap="rnd">
            <a:solidFill>
              <a:srgbClr val="C0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5602" name="Прямоугольник 4"/>
          <p:cNvSpPr>
            <a:spLocks noChangeArrowheads="1"/>
          </p:cNvSpPr>
          <p:nvPr/>
        </p:nvSpPr>
        <p:spPr bwMode="auto">
          <a:xfrm>
            <a:off x="357188" y="357188"/>
            <a:ext cx="550069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«Пушки лопались от чрезвычайного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разгорячения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зарядные ящики вспыхивали страшными взрывами...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Штык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кулак работали неутомимо, иззубренные палаши ломались в куски, пули сновали по воздуху и пронизывали насквозь!..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Приросшие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 полю... русские умирали там, где стояли... Знали только одно, что им надо стоять и драться, — и дрались беспрерывно, дрались отчаянно!» Они бились до последней пули, последнего ядра, бились штыками. «Хоть все беги, я буду стоять! Хоть все сдайся, я умру,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 сдамся!»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603" name="Прямоугольник 5"/>
          <p:cNvSpPr>
            <a:spLocks noChangeArrowheads="1"/>
          </p:cNvSpPr>
          <p:nvPr/>
        </p:nvSpPr>
        <p:spPr bwMode="auto">
          <a:xfrm>
            <a:off x="3786182" y="6143644"/>
            <a:ext cx="53578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entury" pitchFamily="18" charset="0"/>
              </a:rPr>
              <a:t>Федор Николаевич </a:t>
            </a:r>
            <a:r>
              <a:rPr lang="ru-RU" sz="2800" b="1" dirty="0" smtClean="0">
                <a:solidFill>
                  <a:srgbClr val="FF0000"/>
                </a:solidFill>
                <a:latin typeface="Century" pitchFamily="18" charset="0"/>
              </a:rPr>
              <a:t>Глинка</a:t>
            </a:r>
            <a:endParaRPr lang="en-US" dirty="0">
              <a:solidFill>
                <a:srgbClr val="FF0000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latin typeface="Century" pitchFamily="18" charset="0"/>
              </a:rPr>
              <a:t>Кто назвал Бородинское сражение «битвой гигантов»?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latin typeface="Century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latin typeface="Century" pitchFamily="18" charset="0"/>
              </a:rPr>
              <a:t>Почему существуют две даты Бородинской битвы?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latin typeface="Century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latin typeface="Century" pitchFamily="18" charset="0"/>
              </a:rPr>
              <a:t>Как переводится с французского слово «флешь»?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latin typeface="Century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latin typeface="Century" pitchFamily="18" charset="0"/>
              </a:rPr>
              <a:t>Какова форма редута?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latin typeface="Century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latin typeface="Century" pitchFamily="18" charset="0"/>
              </a:rPr>
              <a:t>Чем на императорском знамени Наполеона были заменены лилии Бурбонов?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smtClean="0">
                <a:solidFill>
                  <a:schemeClr val="accent5"/>
                </a:solidFill>
                <a:latin typeface="Cambria" pitchFamily="18" charset="0"/>
              </a:rPr>
              <a:t>Вопросы викторины:</a:t>
            </a:r>
            <a:endParaRPr lang="ru-RU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Содержимое 1"/>
          <p:cNvSpPr>
            <a:spLocks noGrp="1"/>
          </p:cNvSpPr>
          <p:nvPr>
            <p:ph idx="1"/>
          </p:nvPr>
        </p:nvSpPr>
        <p:spPr>
          <a:xfrm>
            <a:off x="214313" y="1524000"/>
            <a:ext cx="8643937" cy="5119688"/>
          </a:xfrm>
        </p:spPr>
        <p:txBody>
          <a:bodyPr/>
          <a:lstStyle/>
          <a:p>
            <a:r>
              <a:rPr lang="ru-RU" sz="2400" b="1" dirty="0" smtClean="0">
                <a:latin typeface="Century" pitchFamily="18" charset="0"/>
              </a:rPr>
              <a:t>По какой дороге пришлось отступать Наполеону от Москвы? </a:t>
            </a:r>
          </a:p>
          <a:p>
            <a:pPr>
              <a:buFont typeface="Wingdings 2" pitchFamily="18" charset="2"/>
              <a:buNone/>
            </a:pPr>
            <a:endParaRPr lang="ru-RU" sz="2400" b="1" dirty="0" smtClean="0">
              <a:latin typeface="Century" pitchFamily="18" charset="0"/>
            </a:endParaRPr>
          </a:p>
          <a:p>
            <a:r>
              <a:rPr lang="ru-RU" sz="2400" b="1" dirty="0" smtClean="0">
                <a:latin typeface="Century" pitchFamily="18" charset="0"/>
              </a:rPr>
              <a:t>Кто командовал  русской армией в начале войны 1812 года? </a:t>
            </a:r>
          </a:p>
          <a:p>
            <a:pPr>
              <a:buFont typeface="Wingdings 2" pitchFamily="18" charset="2"/>
              <a:buNone/>
            </a:pPr>
            <a:endParaRPr lang="ru-RU" sz="2400" b="1" dirty="0" smtClean="0">
              <a:latin typeface="Century" pitchFamily="18" charset="0"/>
            </a:endParaRPr>
          </a:p>
          <a:p>
            <a:r>
              <a:rPr lang="ru-RU" sz="2400" b="1" dirty="0" smtClean="0">
                <a:latin typeface="Century" pitchFamily="18" charset="0"/>
              </a:rPr>
              <a:t>Кто правил Российской империей во время Отечественной войны? </a:t>
            </a:r>
          </a:p>
          <a:p>
            <a:pPr>
              <a:buFont typeface="Wingdings 2" pitchFamily="18" charset="2"/>
              <a:buNone/>
            </a:pPr>
            <a:endParaRPr lang="ru-RU" sz="2400" b="1" dirty="0" smtClean="0">
              <a:latin typeface="Century" pitchFamily="18" charset="0"/>
            </a:endParaRPr>
          </a:p>
          <a:p>
            <a:r>
              <a:rPr lang="ru-RU" sz="2400" b="1" dirty="0" smtClean="0">
                <a:latin typeface="Century" pitchFamily="18" charset="0"/>
              </a:rPr>
              <a:t>Сколько было у гусаров поперечных шнуров? </a:t>
            </a:r>
          </a:p>
          <a:p>
            <a:pPr>
              <a:buFont typeface="Wingdings 2" pitchFamily="18" charset="2"/>
              <a:buNone/>
            </a:pPr>
            <a:endParaRPr lang="ru-RU" sz="2400" b="1" i="1" dirty="0" smtClean="0">
              <a:latin typeface="Century" pitchFamily="18" charset="0"/>
            </a:endParaRPr>
          </a:p>
          <a:p>
            <a:r>
              <a:rPr lang="ru-RU" sz="2400" b="1" dirty="0" smtClean="0">
                <a:latin typeface="Century" pitchFamily="18" charset="0"/>
              </a:rPr>
              <a:t>А сколько рядов пуговиц? </a:t>
            </a:r>
            <a:endParaRPr lang="ru-RU" sz="2400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smtClean="0">
                <a:solidFill>
                  <a:schemeClr val="accent5"/>
                </a:solidFill>
                <a:latin typeface="Cambria" pitchFamily="18" charset="0"/>
              </a:rPr>
              <a:t>Вопросы викторины: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313" y="1428750"/>
            <a:ext cx="8715375" cy="5072063"/>
          </a:xfrm>
        </p:spPr>
        <p:txBody>
          <a:bodyPr>
            <a:normAutofit fontScale="3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6200" b="1" dirty="0" smtClean="0">
                <a:latin typeface="Century" pitchFamily="18" charset="0"/>
              </a:rPr>
              <a:t>Кого из полководцев называли «</a:t>
            </a:r>
            <a:r>
              <a:rPr lang="ru-RU" sz="6200" b="1" dirty="0" err="1" smtClean="0">
                <a:latin typeface="Century" pitchFamily="18" charset="0"/>
              </a:rPr>
              <a:t>вихрь-атаманом</a:t>
            </a:r>
            <a:r>
              <a:rPr lang="ru-RU" sz="6200" b="1" dirty="0" smtClean="0">
                <a:latin typeface="Century" pitchFamily="18" charset="0"/>
              </a:rPr>
              <a:t>»?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6200" b="1" dirty="0" smtClean="0">
              <a:latin typeface="Century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6200" b="1" dirty="0" smtClean="0">
                <a:latin typeface="Century" pitchFamily="18" charset="0"/>
              </a:rPr>
              <a:t>Он дважды получил смертельные раны в голову, но выжил. Прожил после ранения еще 20 лет и свои главные военные подвиги совершил на склоне лет. Как его звали?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6200" b="1" dirty="0" smtClean="0">
              <a:latin typeface="Century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6200" b="1" dirty="0" smtClean="0">
                <a:latin typeface="Century" pitchFamily="18" charset="0"/>
              </a:rPr>
              <a:t>Что такое редут?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6200" b="1" dirty="0" smtClean="0">
              <a:latin typeface="Century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6200" b="1" dirty="0" smtClean="0">
                <a:latin typeface="Century" pitchFamily="18" charset="0"/>
              </a:rPr>
              <a:t>По свидетельству современников, в момент Бородинской битвы он с ледяным спокойствием оказывался в самых опасных местах, как будто намерено искал смерть. Под ним было убито и ранено </a:t>
            </a:r>
            <a:r>
              <a:rPr lang="en-US" sz="6200" b="1" dirty="0" smtClean="0">
                <a:latin typeface="Century" pitchFamily="18" charset="0"/>
              </a:rPr>
              <a:t>5</a:t>
            </a:r>
            <a:r>
              <a:rPr lang="ru-RU" sz="6200" b="1" dirty="0" smtClean="0">
                <a:latin typeface="Century" pitchFamily="18" charset="0"/>
              </a:rPr>
              <a:t> лошадей, рядом с ним погибли 2 его адъютанта. Кто это был?</a:t>
            </a:r>
            <a:r>
              <a:rPr lang="ru-RU" sz="6200" b="1" i="1" dirty="0" smtClean="0">
                <a:latin typeface="Century" pitchFamily="18" charset="0"/>
              </a:rPr>
              <a:t>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6200" b="1" dirty="0" smtClean="0">
              <a:latin typeface="Century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6200" b="1" dirty="0" smtClean="0">
                <a:latin typeface="Century" pitchFamily="18" charset="0"/>
              </a:rPr>
              <a:t>Кто из русских генералов водил своих сыновей, одному из которых было 11 лет, в атаку против французов, чтобы поднять боевой дух своих солдат?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5"/>
                </a:solidFill>
                <a:latin typeface="Cambria" pitchFamily="18" charset="0"/>
              </a:rPr>
              <a:t>Вопросы викторины: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214937"/>
          </a:xfrm>
        </p:spPr>
        <p:txBody>
          <a:bodyPr>
            <a:normAutofit fontScale="55000" lnSpcReduction="20000"/>
          </a:bodyPr>
          <a:lstStyle/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800" b="1" dirty="0" smtClean="0">
                <a:solidFill>
                  <a:srgbClr val="000000"/>
                </a:solidFill>
                <a:latin typeface="Century" pitchFamily="18" charset="0"/>
                <a:cs typeface="Times New Roman" pitchFamily="18" charset="0"/>
              </a:rPr>
              <a:t>Об этом сражении Наполеон писал: «Из всех моих сражений самое страшное то, которое я дал под Москвой. Французы показали себя достойными одержать победу, а русские стяжали право быть непобедимыми». 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3800" b="1" dirty="0" smtClean="0">
              <a:solidFill>
                <a:srgbClr val="000000"/>
              </a:solidFill>
              <a:latin typeface="Century" pitchFamily="18" charset="0"/>
              <a:cs typeface="Times New Roman" pitchFamily="18" charset="0"/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800" b="1" dirty="0" smtClean="0">
                <a:solidFill>
                  <a:srgbClr val="000000"/>
                </a:solidFill>
                <a:latin typeface="Century" pitchFamily="18" charset="0"/>
                <a:cs typeface="Times New Roman" pitchFamily="18" charset="0"/>
              </a:rPr>
              <a:t>Назовите реку переправой через которую можно сказать началась и закончилась Отечественная война 1812 года.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3800" b="1" dirty="0" smtClean="0">
              <a:solidFill>
                <a:srgbClr val="000000"/>
              </a:solidFill>
              <a:latin typeface="Century" pitchFamily="18" charset="0"/>
              <a:cs typeface="Times New Roman" pitchFamily="18" charset="0"/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800" b="1" dirty="0" smtClean="0">
                <a:solidFill>
                  <a:srgbClr val="000000"/>
                </a:solidFill>
                <a:latin typeface="Century" pitchFamily="18" charset="0"/>
                <a:cs typeface="Times New Roman" pitchFamily="18" charset="0"/>
              </a:rPr>
              <a:t>Этого полководца русские солдаты совершенно незаслуженно называли «Болтай да и только».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3800" b="1" dirty="0" smtClean="0">
              <a:solidFill>
                <a:srgbClr val="000000"/>
              </a:solidFill>
              <a:latin typeface="Century" pitchFamily="18" charset="0"/>
              <a:cs typeface="Times New Roman" pitchFamily="18" charset="0"/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800" b="1" dirty="0" smtClean="0">
                <a:solidFill>
                  <a:srgbClr val="000000"/>
                </a:solidFill>
                <a:latin typeface="Century" pitchFamily="18" charset="0"/>
                <a:cs typeface="Times New Roman" pitchFamily="18" charset="0"/>
              </a:rPr>
              <a:t>Назовите первую часть фамилии генерал- фельдмаршала Кутузова.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3800" b="1" dirty="0" smtClean="0">
              <a:solidFill>
                <a:srgbClr val="000000"/>
              </a:solidFill>
              <a:latin typeface="Century" pitchFamily="18" charset="0"/>
              <a:cs typeface="Times New Roman" pitchFamily="18" charset="0"/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800" b="1" dirty="0" smtClean="0">
                <a:solidFill>
                  <a:srgbClr val="000000"/>
                </a:solidFill>
                <a:latin typeface="Century" pitchFamily="18" charset="0"/>
                <a:cs typeface="Times New Roman" pitchFamily="18" charset="0"/>
              </a:rPr>
              <a:t>Решить географическую анаграмму. Название города, у которого произошло важное сражение.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800" dirty="0" smtClean="0">
                <a:solidFill>
                  <a:srgbClr val="000000"/>
                </a:solidFill>
                <a:latin typeface="Century" pitchFamily="18" charset="0"/>
                <a:cs typeface="Times New Roman" pitchFamily="18" charset="0"/>
              </a:rPr>
              <a:t>С К О Л Е С М Н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smtClean="0">
                <a:solidFill>
                  <a:schemeClr val="accent5"/>
                </a:solidFill>
                <a:latin typeface="Cambria" pitchFamily="18" charset="0"/>
              </a:rPr>
              <a:t>Вопросы викторины: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1968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b="1" dirty="0" smtClean="0">
                <a:latin typeface="Century" pitchFamily="18" charset="0"/>
              </a:rPr>
              <a:t>Определите, о каком герое Отечественной войны 1812 года идет речь:</a:t>
            </a:r>
            <a:endParaRPr lang="ru-RU" dirty="0" smtClean="0">
              <a:latin typeface="Century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dirty="0" smtClean="0">
                <a:latin typeface="Century" pitchFamily="18" charset="0"/>
              </a:rPr>
              <a:t>		</a:t>
            </a:r>
            <a:r>
              <a:rPr lang="ru-RU" b="1" dirty="0" smtClean="0">
                <a:latin typeface="Century" pitchFamily="18" charset="0"/>
              </a:rPr>
              <a:t>Хвала тебе, наш бодрый вождь,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latin typeface="Century" pitchFamily="18" charset="0"/>
              </a:rPr>
              <a:t>		Герой под сединами!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latin typeface="Century" pitchFamily="18" charset="0"/>
              </a:rPr>
              <a:t>		Как юный ратник, вихрь и дождь,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latin typeface="Century" pitchFamily="18" charset="0"/>
              </a:rPr>
              <a:t>		И труд он делит с нами.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latin typeface="Century" pitchFamily="18" charset="0"/>
              </a:rPr>
              <a:t>		О, сколь с израненным челом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latin typeface="Century" pitchFamily="18" charset="0"/>
              </a:rPr>
              <a:t>		Пред строем он прекрасен!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latin typeface="Century" pitchFamily="18" charset="0"/>
              </a:rPr>
              <a:t>		И сколь он хладен пред врагом,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latin typeface="Century" pitchFamily="18" charset="0"/>
              </a:rPr>
              <a:t>		И сколь врагу ужасен!</a:t>
            </a:r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5"/>
                </a:solidFill>
              </a:rPr>
              <a:t>Викторина «Угадай героя»</a:t>
            </a:r>
            <a:endParaRPr lang="ru-RU" sz="40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40" y="6072206"/>
            <a:ext cx="8572560" cy="64294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Ответ: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</a:rPr>
              <a:t>В</a:t>
            </a:r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</a:rPr>
              <a:t>. А. Жуковский  </a:t>
            </a:r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</a:rPr>
              <a:t>  </a:t>
            </a:r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</a:rPr>
              <a:t>       М</a:t>
            </a:r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</a:rPr>
              <a:t>. И. </a:t>
            </a:r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</a:rPr>
              <a:t>Кутузов</a:t>
            </a:r>
            <a:r>
              <a:rPr lang="ru-RU" sz="4400" b="1" dirty="0" smtClean="0">
                <a:solidFill>
                  <a:srgbClr val="FF0000"/>
                </a:solidFill>
                <a:latin typeface="Century" pitchFamily="18" charset="0"/>
              </a:rPr>
              <a:t/>
            </a:r>
            <a:br>
              <a:rPr lang="ru-RU" sz="4400" b="1" dirty="0" smtClean="0">
                <a:solidFill>
                  <a:srgbClr val="FF0000"/>
                </a:solidFill>
                <a:latin typeface="Century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Изображение 2" descr="image001.jpg"/>
          <p:cNvPicPr>
            <a:picLocks noChangeAspect="1"/>
          </p:cNvPicPr>
          <p:nvPr/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857224" y="214290"/>
            <a:ext cx="3065172" cy="4849198"/>
          </a:xfrm>
          <a:prstGeom prst="rect">
            <a:avLst/>
          </a:prstGeom>
          <a:ln w="1905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Изображение 6" descr="6_25.jpg"/>
          <p:cNvPicPr>
            <a:picLocks noChangeAspect="1"/>
          </p:cNvPicPr>
          <p:nvPr/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5143504" y="285728"/>
            <a:ext cx="3286148" cy="4752718"/>
          </a:xfrm>
          <a:prstGeom prst="rect">
            <a:avLst/>
          </a:prstGeom>
          <a:ln w="1905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b="1" dirty="0" smtClean="0">
                <a:latin typeface="Century" pitchFamily="18" charset="0"/>
              </a:rPr>
              <a:t>Определите, о каком герое Отечественной войны 1812 года идет речь:</a:t>
            </a:r>
            <a:endParaRPr lang="ru-RU" dirty="0" smtClean="0">
              <a:latin typeface="Century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dirty="0" smtClean="0">
                <a:latin typeface="Century" pitchFamily="18" charset="0"/>
              </a:rPr>
              <a:t>		</a:t>
            </a:r>
          </a:p>
          <a:p>
            <a:pPr>
              <a:buFont typeface="Wingdings 2" pitchFamily="18" charset="2"/>
              <a:buNone/>
            </a:pPr>
            <a:r>
              <a:rPr lang="ru-RU" dirty="0" smtClean="0">
                <a:latin typeface="Century" pitchFamily="18" charset="0"/>
              </a:rPr>
              <a:t>		</a:t>
            </a:r>
            <a:r>
              <a:rPr lang="ru-RU" b="1" dirty="0" smtClean="0">
                <a:latin typeface="Century" pitchFamily="18" charset="0"/>
              </a:rPr>
              <a:t>Надменный! Кто тебя подвигнул?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latin typeface="Century" pitchFamily="18" charset="0"/>
              </a:rPr>
              <a:t>		Кто обуял твой дивный ум?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latin typeface="Century" pitchFamily="18" charset="0"/>
              </a:rPr>
              <a:t>		Как сердце русских не постигнул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latin typeface="Century" pitchFamily="18" charset="0"/>
              </a:rPr>
              <a:t>		Ты с высоты отважных дум?</a:t>
            </a:r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219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smtClean="0">
                <a:solidFill>
                  <a:schemeClr val="accent5"/>
                </a:solidFill>
              </a:rPr>
              <a:t/>
            </a:r>
            <a:br>
              <a:rPr lang="ru-RU" b="1" smtClean="0">
                <a:solidFill>
                  <a:schemeClr val="accent5"/>
                </a:solidFill>
              </a:rPr>
            </a:br>
            <a:r>
              <a:rPr lang="ru-RU" b="1" smtClean="0">
                <a:solidFill>
                  <a:schemeClr val="accent5"/>
                </a:solidFill>
              </a:rPr>
              <a:t/>
            </a:r>
            <a:br>
              <a:rPr lang="ru-RU" b="1" smtClean="0">
                <a:solidFill>
                  <a:schemeClr val="accent5"/>
                </a:solidFill>
              </a:rPr>
            </a:br>
            <a:r>
              <a:rPr lang="ru-RU" b="1" smtClean="0">
                <a:solidFill>
                  <a:schemeClr val="accent5"/>
                </a:solidFill>
              </a:rPr>
              <a:t>Викторина «Угадай героя»</a:t>
            </a:r>
            <a:r>
              <a:rPr lang="ru-RU" smtClean="0">
                <a:solidFill>
                  <a:schemeClr val="accent5"/>
                </a:solidFill>
              </a:rPr>
              <a:t/>
            </a:r>
            <a:br>
              <a:rPr lang="ru-RU" smtClean="0">
                <a:solidFill>
                  <a:schemeClr val="accent5"/>
                </a:solidFill>
              </a:rPr>
            </a:br>
            <a:endParaRPr lang="ru-RU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219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smtClean="0">
                <a:solidFill>
                  <a:srgbClr val="FF0000"/>
                </a:solidFill>
                <a:latin typeface="Century" pitchFamily="18" charset="0"/>
              </a:rPr>
              <a:t>Ответ:</a:t>
            </a:r>
            <a:r>
              <a:rPr sz="4000" smtClean="0">
                <a:solidFill>
                  <a:srgbClr val="FF0000"/>
                </a:solidFill>
                <a:latin typeface="Century" pitchFamily="18" charset="0"/>
              </a:rPr>
              <a:t> </a:t>
            </a:r>
            <a:r>
              <a:rPr lang="ru-RU" sz="4000" b="1" smtClean="0">
                <a:solidFill>
                  <a:srgbClr val="FF0000"/>
                </a:solidFill>
                <a:latin typeface="Century" pitchFamily="18" charset="0"/>
              </a:rPr>
              <a:t/>
            </a:r>
            <a:br>
              <a:rPr lang="ru-RU" sz="4000" b="1" smtClean="0">
                <a:solidFill>
                  <a:srgbClr val="FF0000"/>
                </a:solidFill>
                <a:latin typeface="Century" pitchFamily="18" charset="0"/>
              </a:rPr>
            </a:br>
            <a:r>
              <a:rPr lang="ru-RU" sz="4000" b="1" smtClean="0">
                <a:solidFill>
                  <a:srgbClr val="FF0000"/>
                </a:solidFill>
                <a:latin typeface="Century" pitchFamily="18" charset="0"/>
              </a:rPr>
              <a:t>А. С. Пушкин о Наполеоне</a:t>
            </a:r>
            <a:r>
              <a:rPr lang="ru-RU" sz="4000" smtClean="0">
                <a:solidFill>
                  <a:srgbClr val="FF0000"/>
                </a:solidFill>
                <a:latin typeface="Century" pitchFamily="18" charset="0"/>
              </a:rPr>
              <a:t> </a:t>
            </a:r>
            <a:r>
              <a:rPr sz="4000" b="1" smtClean="0">
                <a:solidFill>
                  <a:srgbClr val="FF0000"/>
                </a:solidFill>
                <a:latin typeface="Century" pitchFamily="18" charset="0"/>
              </a:rPr>
              <a:t> </a:t>
            </a:r>
            <a:r>
              <a:rPr lang="ru-RU" sz="4400" b="1" smtClean="0">
                <a:latin typeface="Calibri" pitchFamily="34" charset="0"/>
              </a:rPr>
              <a:t/>
            </a:r>
            <a:br>
              <a:rPr lang="ru-RU" sz="4400" b="1" smtClean="0">
                <a:latin typeface="Calibri" pitchFamily="34" charset="0"/>
              </a:rPr>
            </a:br>
            <a:endParaRPr lang="ru-RU"/>
          </a:p>
        </p:txBody>
      </p:sp>
      <p:pic>
        <p:nvPicPr>
          <p:cNvPr id="4" name="Изображение 2" descr="Pushkin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357158" y="1357298"/>
            <a:ext cx="4000528" cy="5067237"/>
          </a:xfrm>
          <a:prstGeom prst="rect">
            <a:avLst/>
          </a:prstGeom>
          <a:ln w="1905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Изображение 4" descr="Gros_-_First_Consul_Bonaparte_(Detail).png"/>
          <p:cNvPicPr>
            <a:picLocks noChangeAspect="1"/>
          </p:cNvPicPr>
          <p:nvPr/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4734064" y="1273308"/>
            <a:ext cx="4154786" cy="5156088"/>
          </a:xfrm>
          <a:prstGeom prst="rect">
            <a:avLst/>
          </a:prstGeom>
          <a:ln w="1905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0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593" y="357166"/>
            <a:ext cx="8260560" cy="521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    		</a:t>
            </a:r>
          </a:p>
          <a:p>
            <a:pPr>
              <a:buFont typeface="Wingdings 2" pitchFamily="18" charset="2"/>
              <a:buNone/>
            </a:pPr>
            <a:endParaRPr lang="en-US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>
              <a:buFont typeface="Wingdings 2" pitchFamily="18" charset="2"/>
              <a:buNone/>
            </a:pPr>
            <a:endParaRPr lang="en-US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			</a:t>
            </a:r>
          </a:p>
          <a:p>
            <a:pPr>
              <a:buFont typeface="Wingdings 2" pitchFamily="18" charset="2"/>
              <a:buNone/>
            </a:pPr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			</a:t>
            </a:r>
            <a:endParaRPr lang="ru-RU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>
              <a:buFont typeface="Wingdings 2" pitchFamily="18" charset="2"/>
              <a:buNone/>
            </a:pPr>
            <a:endParaRPr lang="ru-RU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solidFill>
                  <a:schemeClr val="bg1"/>
                </a:solidFill>
                <a:latin typeface="Cambria" pitchFamily="18" charset="0"/>
              </a:rPr>
              <a:t>                         </a:t>
            </a:r>
            <a:r>
              <a:rPr lang="ru-RU" b="1" dirty="0" smtClean="0">
                <a:solidFill>
                  <a:schemeClr val="bg1"/>
                </a:solidFill>
                <a:latin typeface="Century" pitchFamily="18" charset="0"/>
              </a:rPr>
              <a:t>Ведь </a:t>
            </a:r>
            <a:r>
              <a:rPr lang="ru-RU" b="1" dirty="0" smtClean="0">
                <a:solidFill>
                  <a:schemeClr val="bg1"/>
                </a:solidFill>
                <a:latin typeface="Century" pitchFamily="18" charset="0"/>
              </a:rPr>
              <a:t>были ж схватки боевые,</a:t>
            </a:r>
            <a:br>
              <a:rPr lang="ru-RU" b="1" dirty="0" smtClean="0">
                <a:solidFill>
                  <a:schemeClr val="bg1"/>
                </a:solidFill>
                <a:latin typeface="Century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Century" pitchFamily="18" charset="0"/>
              </a:rPr>
              <a:t>		</a:t>
            </a:r>
            <a:r>
              <a:rPr lang="ru-RU" b="1" dirty="0" smtClean="0">
                <a:solidFill>
                  <a:schemeClr val="bg1"/>
                </a:solidFill>
                <a:latin typeface="Century" pitchFamily="18" charset="0"/>
              </a:rPr>
              <a:t>Да, говорят, еще какие!</a:t>
            </a:r>
            <a:br>
              <a:rPr lang="ru-RU" b="1" dirty="0" smtClean="0">
                <a:solidFill>
                  <a:schemeClr val="bg1"/>
                </a:solidFill>
                <a:latin typeface="Century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Century" pitchFamily="18" charset="0"/>
              </a:rPr>
              <a:t>		</a:t>
            </a:r>
            <a:r>
              <a:rPr lang="ru-RU" b="1" dirty="0" smtClean="0">
                <a:solidFill>
                  <a:schemeClr val="bg1"/>
                </a:solidFill>
                <a:latin typeface="Century" pitchFamily="18" charset="0"/>
              </a:rPr>
              <a:t>Недаром помнит вся Россия</a:t>
            </a:r>
            <a:br>
              <a:rPr lang="ru-RU" b="1" dirty="0" smtClean="0">
                <a:solidFill>
                  <a:schemeClr val="bg1"/>
                </a:solidFill>
                <a:latin typeface="Century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Century" pitchFamily="18" charset="0"/>
              </a:rPr>
              <a:t>		</a:t>
            </a:r>
            <a:r>
              <a:rPr lang="ru-RU" b="1" dirty="0" smtClean="0">
                <a:solidFill>
                  <a:schemeClr val="bg1"/>
                </a:solidFill>
                <a:latin typeface="Century" pitchFamily="18" charset="0"/>
              </a:rPr>
              <a:t>Про день </a:t>
            </a:r>
            <a:r>
              <a:rPr lang="ru-RU" b="1" dirty="0" smtClean="0">
                <a:solidFill>
                  <a:schemeClr val="bg1"/>
                </a:solidFill>
                <a:latin typeface="Century" pitchFamily="18" charset="0"/>
              </a:rPr>
              <a:t>Бородина!</a:t>
            </a:r>
          </a:p>
          <a:p>
            <a:pPr>
              <a:buFont typeface="Wingdings 2" pitchFamily="18" charset="2"/>
              <a:buNone/>
            </a:pPr>
            <a:r>
              <a:rPr lang="ru-RU" sz="3200" i="1" dirty="0" smtClean="0">
                <a:solidFill>
                  <a:schemeClr val="bg1"/>
                </a:solidFill>
                <a:latin typeface="Century" pitchFamily="18" charset="0"/>
              </a:rPr>
              <a:t>                                        </a:t>
            </a:r>
            <a:r>
              <a:rPr lang="ru-RU" sz="3200" b="1" i="1" dirty="0" smtClean="0">
                <a:latin typeface="Century" pitchFamily="18" charset="0"/>
              </a:rPr>
              <a:t>М.Ю</a:t>
            </a:r>
            <a:r>
              <a:rPr lang="ru-RU" sz="3200" b="1" i="1" dirty="0" smtClean="0">
                <a:latin typeface="Century" pitchFamily="18" charset="0"/>
              </a:rPr>
              <a:t>. Лермонтов</a:t>
            </a:r>
            <a:endParaRPr lang="ru-RU" sz="3200" b="1" dirty="0" smtClean="0">
              <a:latin typeface="Century" pitchFamily="18" charset="0"/>
            </a:endParaRP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33be0b3e2dbf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928670"/>
            <a:ext cx="8443914" cy="64294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5"/>
                </a:solidFill>
                <a:latin typeface="Cambria" pitchFamily="18" charset="0"/>
              </a:rPr>
              <a:t/>
            </a:r>
            <a:br>
              <a:rPr lang="ru-RU" sz="6000" b="1" dirty="0" smtClean="0">
                <a:solidFill>
                  <a:schemeClr val="accent5"/>
                </a:solidFill>
                <a:latin typeface="Cambria" pitchFamily="18" charset="0"/>
              </a:rPr>
            </a:br>
            <a:r>
              <a:rPr lang="ru-RU" sz="6000" b="1" dirty="0" smtClean="0">
                <a:solidFill>
                  <a:schemeClr val="accent5"/>
                </a:solidFill>
                <a:latin typeface="Cambria" pitchFamily="18" charset="0"/>
              </a:rPr>
              <a:t/>
            </a:r>
            <a:br>
              <a:rPr lang="ru-RU" sz="6000" b="1" dirty="0" smtClean="0">
                <a:solidFill>
                  <a:schemeClr val="accent5"/>
                </a:solidFill>
                <a:latin typeface="Cambria" pitchFamily="18" charset="0"/>
              </a:rPr>
            </a:br>
            <a:r>
              <a:rPr lang="ru-RU" sz="6000" b="1" dirty="0" smtClean="0">
                <a:solidFill>
                  <a:schemeClr val="accent5"/>
                </a:solidFill>
                <a:latin typeface="Cambria" pitchFamily="18" charset="0"/>
              </a:rPr>
              <a:t/>
            </a:r>
            <a:br>
              <a:rPr lang="ru-RU" sz="6000" b="1" dirty="0" smtClean="0">
                <a:solidFill>
                  <a:schemeClr val="accent5"/>
                </a:solidFill>
                <a:latin typeface="Cambria" pitchFamily="18" charset="0"/>
              </a:rPr>
            </a:br>
            <a:r>
              <a:rPr lang="ru-RU" sz="6000" b="1" dirty="0" smtClean="0">
                <a:solidFill>
                  <a:schemeClr val="accent5"/>
                </a:solidFill>
                <a:latin typeface="Cambria" pitchFamily="18" charset="0"/>
              </a:rPr>
              <a:t/>
            </a:r>
            <a:br>
              <a:rPr lang="ru-RU" sz="6000" b="1" dirty="0" smtClean="0">
                <a:solidFill>
                  <a:schemeClr val="accent5"/>
                </a:solidFill>
                <a:latin typeface="Cambria" pitchFamily="18" charset="0"/>
              </a:rPr>
            </a:br>
            <a:r>
              <a:rPr lang="ru-RU" sz="6000" b="1" dirty="0" smtClean="0">
                <a:solidFill>
                  <a:schemeClr val="bg1"/>
                </a:solidFill>
                <a:latin typeface="Cambria" pitchFamily="18" charset="0"/>
              </a:rPr>
              <a:t>Спасибо за внимание!</a:t>
            </a:r>
            <a:r>
              <a:rPr lang="ru-RU" sz="4400" b="1" u="sng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ru-RU" sz="4400" b="1" u="sng" dirty="0" smtClean="0">
                <a:solidFill>
                  <a:schemeClr val="bg1"/>
                </a:solidFill>
                <a:latin typeface="Cambria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12raevsky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0000"/>
          </a:blip>
          <a:stretch>
            <a:fillRect/>
          </a:stretch>
        </p:blipFill>
        <p:spPr>
          <a:xfrm flipH="1">
            <a:off x="500032" y="214290"/>
            <a:ext cx="3929091" cy="293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812raevsky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4929190" y="3071810"/>
            <a:ext cx="3714776" cy="2700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battle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14290"/>
            <a:ext cx="4174782" cy="2900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battle0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3143248"/>
            <a:ext cx="3929090" cy="2712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42844" y="5657671"/>
            <a:ext cx="9001156" cy="120032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entury" pitchFamily="18" charset="0"/>
                <a:cs typeface="Times New Roman" pitchFamily="18" charset="0"/>
              </a:rPr>
              <a:t>День воинской славы России.</a:t>
            </a:r>
            <a:endParaRPr lang="ru-RU" sz="2400" dirty="0">
              <a:solidFill>
                <a:schemeClr val="bg1"/>
              </a:solidFill>
              <a:latin typeface="Century" pitchFamily="18" charset="0"/>
            </a:endParaRPr>
          </a:p>
          <a:p>
            <a:pPr algn="ctr" eaLnBrk="0" hangingPunct="0"/>
            <a:r>
              <a:rPr lang="ru-RU" sz="2400" b="1" dirty="0">
                <a:solidFill>
                  <a:schemeClr val="bg1"/>
                </a:solidFill>
                <a:latin typeface="Century" pitchFamily="18" charset="0"/>
                <a:cs typeface="Times New Roman" pitchFamily="18" charset="0"/>
              </a:rPr>
              <a:t>День Бородинского сражения русской </a:t>
            </a:r>
            <a:r>
              <a:rPr lang="ru-RU" sz="2400" b="1" dirty="0" smtClean="0">
                <a:solidFill>
                  <a:schemeClr val="bg1"/>
                </a:solidFill>
                <a:latin typeface="Century" pitchFamily="18" charset="0"/>
                <a:cs typeface="Times New Roman" pitchFamily="18" charset="0"/>
              </a:rPr>
              <a:t>армии  под </a:t>
            </a:r>
            <a:r>
              <a:rPr lang="ru-RU" sz="2400" b="1" dirty="0">
                <a:solidFill>
                  <a:schemeClr val="bg1"/>
                </a:solidFill>
                <a:latin typeface="Century" pitchFamily="18" charset="0"/>
                <a:cs typeface="Times New Roman" pitchFamily="18" charset="0"/>
              </a:rPr>
              <a:t>командованием М.И. Кутузова с французской армией (</a:t>
            </a:r>
            <a:r>
              <a:rPr lang="ru-RU" sz="2400" b="1" dirty="0" smtClean="0">
                <a:solidFill>
                  <a:schemeClr val="bg1"/>
                </a:solidFill>
                <a:latin typeface="Century" pitchFamily="18" charset="0"/>
                <a:cs typeface="Times New Roman" pitchFamily="18" charset="0"/>
              </a:rPr>
              <a:t>1812</a:t>
            </a:r>
            <a:r>
              <a:rPr lang="ru-RU" sz="2400" dirty="0" smtClean="0">
                <a:solidFill>
                  <a:schemeClr val="bg1"/>
                </a:solidFill>
                <a:latin typeface="Century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24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14290"/>
            <a:ext cx="5257808" cy="64291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5"/>
                </a:solidFill>
              </a:rPr>
              <a:t>Наполеон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4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429001"/>
            <a:ext cx="4714908" cy="3135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7" descr="napoleon-study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130593" y="285729"/>
            <a:ext cx="3750977" cy="6353586"/>
          </a:xfr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12" name="Прямоугольник 5"/>
          <p:cNvSpPr>
            <a:spLocks noChangeArrowheads="1"/>
          </p:cNvSpPr>
          <p:nvPr/>
        </p:nvSpPr>
        <p:spPr bwMode="auto">
          <a:xfrm>
            <a:off x="500034" y="1071546"/>
            <a:ext cx="464343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Century" pitchFamily="18" charset="0"/>
              </a:rPr>
              <a:t>«Если я возьму Киев, </a:t>
            </a:r>
            <a:endParaRPr lang="ru-RU" sz="2400" b="1" dirty="0" smtClean="0">
              <a:latin typeface="Century" pitchFamily="18" charset="0"/>
            </a:endParaRPr>
          </a:p>
          <a:p>
            <a:r>
              <a:rPr lang="ru-RU" sz="2400" b="1" dirty="0" smtClean="0">
                <a:latin typeface="Century" pitchFamily="18" charset="0"/>
              </a:rPr>
              <a:t>я </a:t>
            </a:r>
            <a:r>
              <a:rPr lang="ru-RU" sz="2400" b="1" dirty="0">
                <a:latin typeface="Century" pitchFamily="18" charset="0"/>
              </a:rPr>
              <a:t>возьму Россию за ноги; </a:t>
            </a:r>
            <a:endParaRPr lang="ru-RU" sz="2400" b="1" dirty="0" smtClean="0">
              <a:latin typeface="Century" pitchFamily="18" charset="0"/>
            </a:endParaRPr>
          </a:p>
          <a:p>
            <a:r>
              <a:rPr lang="ru-RU" sz="2400" b="1" dirty="0" smtClean="0">
                <a:latin typeface="Century" pitchFamily="18" charset="0"/>
              </a:rPr>
              <a:t>если </a:t>
            </a:r>
            <a:r>
              <a:rPr lang="ru-RU" sz="2400" b="1" dirty="0">
                <a:latin typeface="Century" pitchFamily="18" charset="0"/>
              </a:rPr>
              <a:t>овладею Петербургом, </a:t>
            </a:r>
            <a:endParaRPr lang="ru-RU" sz="2400" b="1" dirty="0" smtClean="0">
              <a:latin typeface="Century" pitchFamily="18" charset="0"/>
            </a:endParaRPr>
          </a:p>
          <a:p>
            <a:r>
              <a:rPr lang="ru-RU" sz="2400" b="1" dirty="0" smtClean="0">
                <a:latin typeface="Century" pitchFamily="18" charset="0"/>
              </a:rPr>
              <a:t>я </a:t>
            </a:r>
            <a:r>
              <a:rPr lang="ru-RU" sz="2400" b="1" dirty="0">
                <a:latin typeface="Century" pitchFamily="18" charset="0"/>
              </a:rPr>
              <a:t>возьму ее за голову, </a:t>
            </a:r>
            <a:endParaRPr lang="ru-RU" sz="2400" b="1" dirty="0" smtClean="0">
              <a:latin typeface="Century" pitchFamily="18" charset="0"/>
            </a:endParaRPr>
          </a:p>
          <a:p>
            <a:r>
              <a:rPr lang="ru-RU" sz="2400" b="1" dirty="0" smtClean="0">
                <a:latin typeface="Century" pitchFamily="18" charset="0"/>
              </a:rPr>
              <a:t>но </a:t>
            </a:r>
            <a:r>
              <a:rPr lang="ru-RU" sz="2400" b="1" dirty="0">
                <a:latin typeface="Century" pitchFamily="18" charset="0"/>
              </a:rPr>
              <a:t>заняв Москву, </a:t>
            </a:r>
            <a:endParaRPr lang="ru-RU" sz="2400" b="1" dirty="0" smtClean="0">
              <a:latin typeface="Century" pitchFamily="18" charset="0"/>
            </a:endParaRPr>
          </a:p>
          <a:p>
            <a:r>
              <a:rPr lang="ru-RU" sz="2400" b="1" dirty="0" smtClean="0">
                <a:latin typeface="Century" pitchFamily="18" charset="0"/>
              </a:rPr>
              <a:t>я </a:t>
            </a:r>
            <a:r>
              <a:rPr lang="ru-RU" sz="2400" b="1" dirty="0">
                <a:latin typeface="Century" pitchFamily="18" charset="0"/>
              </a:rPr>
              <a:t>поражу ее в самое сердце»</a:t>
            </a:r>
            <a:endParaRPr lang="ru-RU" sz="2400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57818" y="1285860"/>
            <a:ext cx="3114668" cy="1219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Российский император  Александр I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Изображение 2" descr="0_52945_f0da1e2a_XL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642910" y="428604"/>
            <a:ext cx="4143404" cy="6021700"/>
          </a:xfrm>
          <a:prstGeom prst="rect">
            <a:avLst/>
          </a:prstGeom>
          <a:ln w="1905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18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3" y="227716"/>
            <a:ext cx="2286016" cy="3703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SC018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285728"/>
            <a:ext cx="2855090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battle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143380"/>
            <a:ext cx="4286280" cy="2521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borodino_05_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4143380"/>
            <a:ext cx="4274758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4291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5"/>
                </a:solidFill>
                <a:latin typeface="Cambria" pitchFamily="18" charset="0"/>
              </a:rPr>
              <a:t>Битва за Смоленск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6" name="Рисунок 5" descr="borodino_04_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42734" y="1643050"/>
            <a:ext cx="4106016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smolensk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603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5845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полоц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4962" y="0"/>
            <a:ext cx="92589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0487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5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FFFF00"/>
      </a:accent4>
      <a:accent5>
        <a:srgbClr val="FF0000"/>
      </a:accent5>
      <a:accent6>
        <a:srgbClr val="9EB060"/>
      </a:accent6>
      <a:hlink>
        <a:srgbClr val="33391C"/>
      </a:hlink>
      <a:folHlink>
        <a:srgbClr val="222613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203</TotalTime>
  <Words>523</Words>
  <Application>Microsoft Office PowerPoint</Application>
  <PresentationFormat>Экран (4:3)</PresentationFormat>
  <Paragraphs>100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Бумажная</vt:lpstr>
      <vt:lpstr>Профиль</vt:lpstr>
      <vt:lpstr>Оформление по умолчанию</vt:lpstr>
      <vt:lpstr>Тема Office</vt:lpstr>
      <vt:lpstr>1_Оформление по умолчанию</vt:lpstr>
      <vt:lpstr>Слайд 1</vt:lpstr>
      <vt:lpstr>Слайд 2</vt:lpstr>
      <vt:lpstr>Слайд 3</vt:lpstr>
      <vt:lpstr>Слайд 4</vt:lpstr>
      <vt:lpstr>Наполеон</vt:lpstr>
      <vt:lpstr>Российский император  Александр I</vt:lpstr>
      <vt:lpstr>Битва за Смоленск</vt:lpstr>
      <vt:lpstr>Слайд 8</vt:lpstr>
      <vt:lpstr>Слайд 9</vt:lpstr>
      <vt:lpstr>Слайд 10</vt:lpstr>
      <vt:lpstr>Слайд 11</vt:lpstr>
      <vt:lpstr>Слайд 12</vt:lpstr>
      <vt:lpstr>Слайд 13</vt:lpstr>
      <vt:lpstr>Михаил Илларионович Голенищев-Кутузов</vt:lpstr>
      <vt:lpstr>Михаил Богданович  Барклай-де-Толли</vt:lpstr>
      <vt:lpstr>Пётр Иванович Багратион</vt:lpstr>
      <vt:lpstr>Слайд 17</vt:lpstr>
      <vt:lpstr>Надежда Андреевна Дурова</vt:lpstr>
      <vt:lpstr>Слайд 19</vt:lpstr>
      <vt:lpstr> «Из всех моих сражений самое ужасное то, которое я дал под Москвою. Французы показали себя достойными одержать победу, а русские стяжали право быть непобедимыми».        Наполеон</vt:lpstr>
      <vt:lpstr>Слайд 21</vt:lpstr>
      <vt:lpstr>Вопросы викторины:</vt:lpstr>
      <vt:lpstr>Вопросы викторины:</vt:lpstr>
      <vt:lpstr>Вопросы викторины:</vt:lpstr>
      <vt:lpstr>Вопросы викторины:</vt:lpstr>
      <vt:lpstr>Викторина «Угадай героя»</vt:lpstr>
      <vt:lpstr>           Ответ:  В. А. Жуковский           М. И. Кутузов </vt:lpstr>
      <vt:lpstr>  Викторина «Угадай героя» </vt:lpstr>
      <vt:lpstr>Ответ:  А. С. Пушкин о Наполеоне   </vt:lpstr>
      <vt:lpstr>    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Ольга</cp:lastModifiedBy>
  <cp:revision>26</cp:revision>
  <dcterms:modified xsi:type="dcterms:W3CDTF">2020-07-07T08:32:49Z</dcterms:modified>
</cp:coreProperties>
</file>