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  <p:sldMasterId id="2147483715" r:id="rId3"/>
    <p:sldMasterId id="2147483727" r:id="rId4"/>
    <p:sldMasterId id="2147483739" r:id="rId5"/>
    <p:sldMasterId id="2147483751" r:id="rId6"/>
    <p:sldMasterId id="2147483763" r:id="rId7"/>
    <p:sldMasterId id="2147483775" r:id="rId8"/>
    <p:sldMasterId id="2147483787" r:id="rId9"/>
    <p:sldMasterId id="2147483799" r:id="rId10"/>
    <p:sldMasterId id="2147483811" r:id="rId11"/>
    <p:sldMasterId id="2147483823" r:id="rId12"/>
    <p:sldMasterId id="2147483835" r:id="rId13"/>
    <p:sldMasterId id="2147483847" r:id="rId14"/>
    <p:sldMasterId id="2147483859" r:id="rId15"/>
    <p:sldMasterId id="2147483871" r:id="rId16"/>
    <p:sldMasterId id="2147483883" r:id="rId17"/>
  </p:sldMasterIdLst>
  <p:sldIdLst>
    <p:sldId id="331" r:id="rId18"/>
    <p:sldId id="314" r:id="rId19"/>
    <p:sldId id="315" r:id="rId20"/>
    <p:sldId id="316" r:id="rId21"/>
    <p:sldId id="318" r:id="rId22"/>
    <p:sldId id="317" r:id="rId23"/>
    <p:sldId id="313" r:id="rId24"/>
    <p:sldId id="320" r:id="rId25"/>
    <p:sldId id="321" r:id="rId26"/>
    <p:sldId id="322" r:id="rId27"/>
    <p:sldId id="323" r:id="rId28"/>
    <p:sldId id="312" r:id="rId29"/>
    <p:sldId id="319" r:id="rId30"/>
    <p:sldId id="324" r:id="rId31"/>
    <p:sldId id="327" r:id="rId32"/>
    <p:sldId id="326" r:id="rId33"/>
    <p:sldId id="328" r:id="rId34"/>
    <p:sldId id="329" r:id="rId35"/>
    <p:sldId id="274" r:id="rId36"/>
    <p:sldId id="303" r:id="rId37"/>
    <p:sldId id="302" r:id="rId38"/>
    <p:sldId id="286" r:id="rId39"/>
    <p:sldId id="33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86A5-2D4A-426F-B374-9A19B980C502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D154-BC98-47F4-ADB7-9D34C7E1F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8F93-57C6-4F34-9FA6-C654DE2DFE7F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32CC-00CC-4486-8CF5-14A44A751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0DF-D1AA-495F-9498-2E81C30E87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6398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6590-AF9A-428E-8629-023C214869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6808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0364-7E3A-4541-B767-A8D2CCB033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0690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D35-8617-4AA8-B171-12EEF4B41C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7826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513-B9BD-42E0-B77E-F7C227297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0837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4365-9DDE-4AA6-8970-CF4397D1A0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4255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20D8-65F3-4809-AE85-F519DFA813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2574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4A5-D416-4724-A2DE-528C221934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8634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71FD-4428-457C-A81A-80AD8BB0A5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5703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F859-A7AA-40F9-808A-88DE4E9EB1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82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1446-C523-4A6D-92F6-DF1D53B39587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B9CE1-C3E1-45C5-8964-4090FDA75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4B53-488E-45D4-AA44-7CB43CBD37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5026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0DF-D1AA-495F-9498-2E81C30E87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066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6590-AF9A-428E-8629-023C214869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8902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0364-7E3A-4541-B767-A8D2CCB033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3907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D35-8617-4AA8-B171-12EEF4B41C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9681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513-B9BD-42E0-B77E-F7C227297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139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4365-9DDE-4AA6-8970-CF4397D1A0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1062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20D8-65F3-4809-AE85-F519DFA813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0576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4A5-D416-4724-A2DE-528C221934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2037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71FD-4428-457C-A81A-80AD8BB0A5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74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0DF-D1AA-495F-9498-2E81C30E87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0133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F859-A7AA-40F9-808A-88DE4E9EB1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2797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4B53-488E-45D4-AA44-7CB43CBD37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2054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0DF-D1AA-495F-9498-2E81C30E87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0558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6590-AF9A-428E-8629-023C214869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7067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0364-7E3A-4541-B767-A8D2CCB033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8186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D35-8617-4AA8-B171-12EEF4B41C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357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513-B9BD-42E0-B77E-F7C227297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4408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4365-9DDE-4AA6-8970-CF4397D1A0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988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20D8-65F3-4809-AE85-F519DFA813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408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4A5-D416-4724-A2DE-528C221934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92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6590-AF9A-428E-8629-023C214869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213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71FD-4428-457C-A81A-80AD8BB0A5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7823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F859-A7AA-40F9-808A-88DE4E9EB1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9967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4B53-488E-45D4-AA44-7CB43CBD37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8992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0DF-D1AA-495F-9498-2E81C30E87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2107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6590-AF9A-428E-8629-023C214869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3338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0364-7E3A-4541-B767-A8D2CCB033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315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D35-8617-4AA8-B171-12EEF4B41C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2782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513-B9BD-42E0-B77E-F7C227297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4379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4365-9DDE-4AA6-8970-CF4397D1A0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5046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20D8-65F3-4809-AE85-F519DFA813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27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0364-7E3A-4541-B767-A8D2CCB033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899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4A5-D416-4724-A2DE-528C221934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0322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71FD-4428-457C-A81A-80AD8BB0A5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1819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F859-A7AA-40F9-808A-88DE4E9EB1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3043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4B53-488E-45D4-AA44-7CB43CBD37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9931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0DF-D1AA-495F-9498-2E81C30E87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3277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6590-AF9A-428E-8629-023C214869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192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0364-7E3A-4541-B767-A8D2CCB033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9218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D35-8617-4AA8-B171-12EEF4B41C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4906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513-B9BD-42E0-B77E-F7C227297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122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4365-9DDE-4AA6-8970-CF4397D1A0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56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D35-8617-4AA8-B171-12EEF4B41C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9867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20D8-65F3-4809-AE85-F519DFA813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1624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4A5-D416-4724-A2DE-528C221934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0626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71FD-4428-457C-A81A-80AD8BB0A5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8962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F859-A7AA-40F9-808A-88DE4E9EB1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9359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4B53-488E-45D4-AA44-7CB43CBD37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625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1163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6174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1471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0890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4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513-B9BD-42E0-B77E-F7C227297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8126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0318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6615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123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431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8727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8857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0DF-D1AA-495F-9498-2E81C30E87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862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6590-AF9A-428E-8629-023C214869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9436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0364-7E3A-4541-B767-A8D2CCB033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436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D35-8617-4AA8-B171-12EEF4B41C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24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4365-9DDE-4AA6-8970-CF4397D1A0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333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513-B9BD-42E0-B77E-F7C227297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6633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4365-9DDE-4AA6-8970-CF4397D1A0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9312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20D8-65F3-4809-AE85-F519DFA813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60098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4A5-D416-4724-A2DE-528C221934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1006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71FD-4428-457C-A81A-80AD8BB0A5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824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F859-A7AA-40F9-808A-88DE4E9EB1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0560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4B53-488E-45D4-AA44-7CB43CBD37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22286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0DF-D1AA-495F-9498-2E81C30E87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0847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6590-AF9A-428E-8629-023C2148690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0801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0364-7E3A-4541-B767-A8D2CCB033A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684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20D8-65F3-4809-AE85-F519DFA813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87664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BD35-8617-4AA8-B171-12EEF4B41C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457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513-B9BD-42E0-B77E-F7C2272975E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26090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4365-9DDE-4AA6-8970-CF4397D1A0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1253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20D8-65F3-4809-AE85-F519DFA813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446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4A5-D416-4724-A2DE-528C221934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309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71FD-4428-457C-A81A-80AD8BB0A5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8389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F859-A7AA-40F9-808A-88DE4E9EB1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0519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4B53-488E-45D4-AA44-7CB43CBD37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48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94A5-D416-4724-A2DE-528C221934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19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4186-FDF7-4FDE-8C0C-A11760148E93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8DE2-9E6F-4B9E-A5D8-97906DF5A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71FD-4428-457C-A81A-80AD8BB0A5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92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F859-A7AA-40F9-808A-88DE4E9EB1E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00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4B53-488E-45D4-AA44-7CB43CBD37E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531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057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718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924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06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170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016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79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EC810-A0FE-4849-9BC8-D867A546DB9E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20DD-8F92-405B-8756-9BD2C859E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50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216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879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1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BF9F-A9CD-4A34-AD04-B3370C401B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934794"/>
      </p:ext>
    </p:extLst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2B35-5D09-4163-B2ED-A90E622BBF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733308"/>
      </p:ext>
    </p:extLst>
  </p:cSld>
  <p:clrMapOvr>
    <a:masterClrMapping/>
  </p:clrMapOvr>
  <p:transition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4179-C388-4A4B-AC6F-A7F6DD104B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382737"/>
      </p:ext>
    </p:extLst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0933-8BA8-41A7-B4D1-784CB68C3C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044336"/>
      </p:ext>
    </p:extLst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82C5-00FD-460F-A7E9-D46EF27841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67296"/>
      </p:ext>
    </p:extLst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F88B-40BD-4171-9939-CCD311D2C9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431114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EA0E-0FE9-4983-AE7A-DDD48943E9EB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5C96-2BC5-42EE-8B40-6FDFA038B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9CB7-9AB1-44B2-842F-D5211DA2B3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149079"/>
      </p:ext>
    </p:extLst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8361-FC5B-4C4E-89E7-82E72D3E0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409881"/>
      </p:ext>
    </p:extLst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4CB3-823E-48F4-B120-7F6AA88E17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150076"/>
      </p:ext>
    </p:extLst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33E8-63F8-4FA0-828A-2117DE041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461567"/>
      </p:ext>
    </p:extLst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E03B-7014-448E-A72E-181C65B8E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232330"/>
      </p:ext>
    </p:extLst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BF9F-A9CD-4A34-AD04-B3370C401B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617203"/>
      </p:ext>
    </p:extLst>
  </p:cSld>
  <p:clrMapOvr>
    <a:masterClrMapping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2B35-5D09-4163-B2ED-A90E622BBF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111844"/>
      </p:ext>
    </p:extLst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4179-C388-4A4B-AC6F-A7F6DD104B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106395"/>
      </p:ext>
    </p:extLst>
  </p:cSld>
  <p:clrMapOvr>
    <a:masterClrMapping/>
  </p:clrMapOvr>
  <p:transition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0933-8BA8-41A7-B4D1-784CB68C3C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009732"/>
      </p:ext>
    </p:extLst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82C5-00FD-460F-A7E9-D46EF27841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916330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37AD-9697-4048-9A83-8F18BAD4CD90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56BBD-4482-495F-B813-8B2E98F54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F88B-40BD-4171-9939-CCD311D2C9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569401"/>
      </p:ext>
    </p:extLst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9CB7-9AB1-44B2-842F-D5211DA2B3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527710"/>
      </p:ext>
    </p:extLst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8361-FC5B-4C4E-89E7-82E72D3E0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365609"/>
      </p:ext>
    </p:extLst>
  </p:cSld>
  <p:clrMapOvr>
    <a:masterClrMapping/>
  </p:clrMapOvr>
  <p:transition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4CB3-823E-48F4-B120-7F6AA88E17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222555"/>
      </p:ext>
    </p:extLst>
  </p:cSld>
  <p:clrMapOvr>
    <a:masterClrMapping/>
  </p:clrMapOvr>
  <p:transition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33E8-63F8-4FA0-828A-2117DE041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302242"/>
      </p:ext>
    </p:extLst>
  </p:cSld>
  <p:clrMapOvr>
    <a:masterClrMapping/>
  </p:clrMapOvr>
  <p:transition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E03B-7014-448E-A72E-181C65B8E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635385"/>
      </p:ext>
    </p:extLst>
  </p:cSld>
  <p:clrMapOvr>
    <a:masterClrMapping/>
  </p:clrMapOvr>
  <p:transition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BF9F-A9CD-4A34-AD04-B3370C401B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324877"/>
      </p:ext>
    </p:extLst>
  </p:cSld>
  <p:clrMapOvr>
    <a:masterClrMapping/>
  </p:clrMapOvr>
  <p:transition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2B35-5D09-4163-B2ED-A90E622BBF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035257"/>
      </p:ext>
    </p:extLst>
  </p:cSld>
  <p:clrMapOvr>
    <a:masterClrMapping/>
  </p:clrMapOvr>
  <p:transition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4179-C388-4A4B-AC6F-A7F6DD104B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166047"/>
      </p:ext>
    </p:extLst>
  </p:cSld>
  <p:clrMapOvr>
    <a:masterClrMapping/>
  </p:clrMapOvr>
  <p:transition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0933-8BA8-41A7-B4D1-784CB68C3C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050184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1C1F-5A5A-43F1-B974-BB5B87323DF5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73A5-B408-49CA-B385-99E686071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82C5-00FD-460F-A7E9-D46EF27841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264727"/>
      </p:ext>
    </p:extLst>
  </p:cSld>
  <p:clrMapOvr>
    <a:masterClrMapping/>
  </p:clrMapOvr>
  <p:transition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F88B-40BD-4171-9939-CCD311D2C9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353073"/>
      </p:ext>
    </p:extLst>
  </p:cSld>
  <p:clrMapOvr>
    <a:masterClrMapping/>
  </p:clrMapOvr>
  <p:transition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9CB7-9AB1-44B2-842F-D5211DA2B3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408455"/>
      </p:ext>
    </p:extLst>
  </p:cSld>
  <p:clrMapOvr>
    <a:masterClrMapping/>
  </p:clrMapOvr>
  <p:transition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8361-FC5B-4C4E-89E7-82E72D3E0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316029"/>
      </p:ext>
    </p:extLst>
  </p:cSld>
  <p:clrMapOvr>
    <a:masterClrMapping/>
  </p:clrMapOvr>
  <p:transition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4CB3-823E-48F4-B120-7F6AA88E17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821970"/>
      </p:ext>
    </p:extLst>
  </p:cSld>
  <p:clrMapOvr>
    <a:masterClrMapping/>
  </p:clrMapOvr>
  <p:transition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33E8-63F8-4FA0-828A-2117DE041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467246"/>
      </p:ext>
    </p:extLst>
  </p:cSld>
  <p:clrMapOvr>
    <a:masterClrMapping/>
  </p:clrMapOvr>
  <p:transition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E03B-7014-448E-A72E-181C65B8E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662702"/>
      </p:ext>
    </p:extLst>
  </p:cSld>
  <p:clrMapOvr>
    <a:masterClrMapping/>
  </p:clrMapOvr>
  <p:transition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BF9F-A9CD-4A34-AD04-B3370C401B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272598"/>
      </p:ext>
    </p:extLst>
  </p:cSld>
  <p:clrMapOvr>
    <a:masterClrMapping/>
  </p:clrMapOvr>
  <p:transition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2B35-5D09-4163-B2ED-A90E622BBF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129966"/>
      </p:ext>
    </p:extLst>
  </p:cSld>
  <p:clrMapOvr>
    <a:masterClrMapping/>
  </p:clrMapOvr>
  <p:transition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4179-C388-4A4B-AC6F-A7F6DD104B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26756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35E5-8D67-4BE5-AA12-353980C4B4F4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9972-5798-4A6F-BD15-0C84C763A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0933-8BA8-41A7-B4D1-784CB68C3C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97338"/>
      </p:ext>
    </p:extLst>
  </p:cSld>
  <p:clrMapOvr>
    <a:masterClrMapping/>
  </p:clrMapOvr>
  <p:transition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82C5-00FD-460F-A7E9-D46EF27841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906487"/>
      </p:ext>
    </p:extLst>
  </p:cSld>
  <p:clrMapOvr>
    <a:masterClrMapping/>
  </p:clrMapOvr>
  <p:transition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F88B-40BD-4171-9939-CCD311D2C9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733588"/>
      </p:ext>
    </p:extLst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9CB7-9AB1-44B2-842F-D5211DA2B3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531174"/>
      </p:ext>
    </p:extLst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8361-FC5B-4C4E-89E7-82E72D3E0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873658"/>
      </p:ext>
    </p:extLst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4CB3-823E-48F4-B120-7F6AA88E17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097261"/>
      </p:ext>
    </p:extLst>
  </p:cSld>
  <p:clrMapOvr>
    <a:masterClrMapping/>
  </p:clrMapOvr>
  <p:transition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33E8-63F8-4FA0-828A-2117DE041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320190"/>
      </p:ext>
    </p:extLst>
  </p:cSld>
  <p:clrMapOvr>
    <a:masterClrMapping/>
  </p:clrMapOvr>
  <p:transition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E03B-7014-448E-A72E-181C65B8E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401212"/>
      </p:ext>
    </p:extLst>
  </p:cSld>
  <p:clrMapOvr>
    <a:masterClrMapping/>
  </p:clrMapOvr>
  <p:transition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FBF9F-A9CD-4A34-AD04-B3370C401B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122962"/>
      </p:ext>
    </p:extLst>
  </p:cSld>
  <p:clrMapOvr>
    <a:masterClrMapping/>
  </p:clrMapOvr>
  <p:transition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2B35-5D09-4163-B2ED-A90E622BBF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850893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D305-2E6A-4DAC-9A9C-1EEF1A28D027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2A4-DC1C-4E05-801E-7DD8C4555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4179-C388-4A4B-AC6F-A7F6DD104B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058622"/>
      </p:ext>
    </p:extLst>
  </p:cSld>
  <p:clrMapOvr>
    <a:masterClrMapping/>
  </p:clrMapOvr>
  <p:transition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0933-8BA8-41A7-B4D1-784CB68C3C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958024"/>
      </p:ext>
    </p:extLst>
  </p:cSld>
  <p:clrMapOvr>
    <a:masterClrMapping/>
  </p:clrMapOvr>
  <p:transition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82C5-00FD-460F-A7E9-D46EF27841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092177"/>
      </p:ext>
    </p:extLst>
  </p:cSld>
  <p:clrMapOvr>
    <a:masterClrMapping/>
  </p:clrMapOvr>
  <p:transition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F88B-40BD-4171-9939-CCD311D2C9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726768"/>
      </p:ext>
    </p:extLst>
  </p:cSld>
  <p:clrMapOvr>
    <a:masterClrMapping/>
  </p:clrMapOvr>
  <p:transition>
    <p:newsfla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9CB7-9AB1-44B2-842F-D5211DA2B3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094598"/>
      </p:ext>
    </p:extLst>
  </p:cSld>
  <p:clrMapOvr>
    <a:masterClrMapping/>
  </p:clrMapOvr>
  <p:transition>
    <p:newsfla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D8361-FC5B-4C4E-89E7-82E72D3E0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187166"/>
      </p:ext>
    </p:extLst>
  </p:cSld>
  <p:clrMapOvr>
    <a:masterClrMapping/>
  </p:clrMapOvr>
  <p:transition>
    <p:newsfla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4CB3-823E-48F4-B120-7F6AA88E17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139888"/>
      </p:ext>
    </p:extLst>
  </p:cSld>
  <p:clrMapOvr>
    <a:masterClrMapping/>
  </p:clrMapOvr>
  <p:transition>
    <p:newsfla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33E8-63F8-4FA0-828A-2117DE041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80943"/>
      </p:ext>
    </p:extLst>
  </p:cSld>
  <p:clrMapOvr>
    <a:masterClrMapping/>
  </p:clrMapOvr>
  <p:transition>
    <p:newsfla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E03B-7014-448E-A72E-181C65B8E2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366121"/>
      </p:ext>
    </p:extLst>
  </p:cSld>
  <p:clrMapOvr>
    <a:masterClrMapping/>
  </p:clrMapOvr>
  <p:transition>
    <p:newsfla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4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F19B-B5A8-406A-9038-8BC173DD34EB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5CF2-8693-47D6-9167-F918F3E89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2952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7058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1603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4289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4985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3324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5479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1879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7454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10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8D8EAA-AD8B-4466-AB0F-DB15FB0F9AE0}" type="datetimeFigureOut">
              <a:rPr lang="ru-RU"/>
              <a:pPr>
                <a:defRPr/>
              </a:pPr>
              <a:t>28.10.2022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121A20-C9D6-4487-BDB3-F70E0B8F7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2" r:id="rId4"/>
    <p:sldLayoutId id="2147483698" r:id="rId5"/>
    <p:sldLayoutId id="2147483693" r:id="rId6"/>
    <p:sldLayoutId id="2147483699" r:id="rId7"/>
    <p:sldLayoutId id="2147483700" r:id="rId8"/>
    <p:sldLayoutId id="2147483701" r:id="rId9"/>
    <p:sldLayoutId id="2147483694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D86D93-320E-4C6D-A492-1B7A4A43C6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27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D86D93-320E-4C6D-A492-1B7A4A43C6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5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D86D93-320E-4C6D-A492-1B7A4A43C6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7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D86D93-320E-4C6D-A492-1B7A4A43C6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65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D86D93-320E-4C6D-A492-1B7A4A43C6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33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1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D86D93-320E-4C6D-A492-1B7A4A43C6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64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D86D93-320E-4C6D-A492-1B7A4A43C6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7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D86D93-320E-4C6D-A492-1B7A4A43C6F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09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4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D2FFC8-FF15-486A-AA94-EC6A68F621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07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D2FFC8-FF15-486A-AA94-EC6A68F621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56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D2FFC8-FF15-486A-AA94-EC6A68F621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3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D2FFC8-FF15-486A-AA94-EC6A68F621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75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D2FFC8-FF15-486A-AA94-EC6A68F621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06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lot.com/images/pic-gren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0.jpeg"/><Relationship Id="rId5" Type="http://schemas.openxmlformats.org/officeDocument/2006/relationships/hyperlink" Target="http://img1.liveinternet.ru/images/attach/c/0/48/81/48081950_ushakovbig.jpg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hyperlink" Target="http://upload.wikimedia.org/wikipedia/commons/f/f3/Flag_of_Russia.svg" TargetMode="External"/><Relationship Id="rId1" Type="http://schemas.openxmlformats.org/officeDocument/2006/relationships/slideLayout" Target="../slideLayouts/slideLayout162.xml"/><Relationship Id="rId6" Type="http://schemas.openxmlformats.org/officeDocument/2006/relationships/hyperlink" Target="http://upload.wikimedia.org/wikipedia/commons/4/4c/Naval_Ensign_of_Russia.svg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upload.wikimedia.org/wikipedia/commons/e/e3/Ottoman_Flag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1%81%D1%81%D0%BA%D0%B0%D1%8F_%D0%BF%D1%80%D0%B0%D0%B2%D0%BE%D1%81%D0%BB%D0%B0%D0%B2%D0%BD%D0%B0%D1%8F_%D1%86%D0%B5%D1%80%D0%BA%D0%BE%D0%B2%D1%8C" TargetMode="External"/><Relationship Id="rId2" Type="http://schemas.openxmlformats.org/officeDocument/2006/relationships/hyperlink" Target="http://ru.wikipedia.org/wiki/%D0%9A%D0%B0%D0%BD%D0%BE%D0%BD%D0%B8%D0%B7%D0%B0%D1%86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5%D0%BD%D0%BD%D0%BE-%D0%9C%D0%BE%D1%80%D1%81%D0%BA%D0%BE%D0%B9_%D0%A4%D0%BB%D0%BE%D1%82" TargetMode="External"/><Relationship Id="rId2" Type="http://schemas.openxmlformats.org/officeDocument/2006/relationships/hyperlink" Target="http://ru.wikipedia.org/wiki/%D0%A3%D1%88%D0%B0%D0%BA%D0%BE%D0%B2,_%D0%A4%D1%91%D0%B4%D0%BE%D1%80_%D0%A4%D1%91%D0%B4%D0%BE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%D0%9F%D0%BE%D0%B3%D1%80%D0%B0%D0%BD%D0%B8%D1%87%D0%BD%D0%B0%D1%8F_%D1%81%D0%BB%D1%83%D0%B6%D0%B1%D0%B0_%D0%A4%D0%B5%D0%B4%D0%B5%D1%80%D0%B0%D0%BB%D1%8C%D0%BD%D0%BE%D0%B9_%D1%81%D0%BB%D1%83%D0%B6%D0%B1%D1%8B_%D0%B1%D0%B5%D0%B7%D0%BE%D0%BF%D0%B0%D1%81%D0%BD%D0%BE%D1%81%D1%82%D0%B8_%D0%A0%D0%BE%D1%81%D1%81%D0%B8%D0%B9%D1%81%D0%BA%D0%BE%D0%B9_%D0%A4%D0%B5%D0%B4%D0%B5%D1%80%D0%B0%D1%86%D0%B8%D0%B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</a:t>
            </a:r>
            <a:endParaRPr lang="ru-RU" dirty="0" smtClean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-152400" y="-228600"/>
            <a:ext cx="9525000" cy="7529644"/>
          </a:xfrm>
          <a:effectLst>
            <a:softEdge rad="112500"/>
          </a:effec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0"/>
            <a:ext cx="6934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Небосвод, до боли синий, </a:t>
            </a:r>
          </a:p>
          <a:p>
            <a:pPr eaLnBrk="0" hangingPunct="0"/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Затуманил грустью взгляд...</a:t>
            </a:r>
            <a:b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алтарь судьбы России</a:t>
            </a:r>
            <a:b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Брошу все, чем я богат...</a:t>
            </a:r>
          </a:p>
        </p:txBody>
      </p:sp>
    </p:spTree>
    <p:extLst>
      <p:ext uri="{BB962C8B-B14F-4D97-AF65-F5344CB8AC3E}">
        <p14:creationId xmlns:p14="http://schemas.microsoft.com/office/powerpoint/2010/main" xmlns="" val="29451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0" y="2743200"/>
            <a:ext cx="5738813" cy="378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85800" y="304800"/>
            <a:ext cx="7924800" cy="179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Нарушение порядка среди турок возрастало с каждой минутой. Турки не выдержали и, повернув фордевинд под ветер, начали в беспорядке выходить из боя.</a:t>
            </a:r>
            <a:endParaRPr lang="ru-RU" sz="2400" b="1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1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81000" y="304800"/>
            <a:ext cx="85344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Ушаков продолжал погоню за кораблем младшего флагмана. Российские суда следовали примеру своего предводителя. 3 турецких корабля были отрезаны от основных сил, но наступление ночи спасло турецкий флот. Корабли эскадры Ушакова стали на якорь для исправления повреждений.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3048000" y="3124200"/>
            <a:ext cx="5915045" cy="357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44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-152400" y="-228600"/>
            <a:ext cx="9525000" cy="7529644"/>
          </a:xfrm>
          <a:effectLst>
            <a:softEdge rad="112500"/>
          </a:effec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0"/>
            <a:ext cx="6934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Небосвод, до боли синий, </a:t>
            </a:r>
          </a:p>
          <a:p>
            <a:pPr eaLnBrk="0" hangingPunct="0"/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Затуманил грустью взгляд...</a:t>
            </a:r>
            <a:b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алтарь судьбы России</a:t>
            </a:r>
            <a:b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Брошу все, чем я богат...</a:t>
            </a:r>
          </a:p>
        </p:txBody>
      </p:sp>
    </p:spTree>
    <p:extLst>
      <p:ext uri="{BB962C8B-B14F-4D97-AF65-F5344CB8AC3E}">
        <p14:creationId xmlns:p14="http://schemas.microsoft.com/office/powerpoint/2010/main" xmlns="" val="2787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395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Сражение у мыса </a:t>
            </a:r>
            <a:r>
              <a:rPr lang="ru-RU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Тендра</a:t>
            </a: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между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русской эскадрой под командованием  Ф. Ф. Ушакова и турецкой под командованием </a:t>
            </a:r>
            <a:r>
              <a:rPr lang="ru-RU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Гасана-паши</a:t>
            </a:r>
            <a:endParaRPr lang="ru-RU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seadogs.ru/articles/img/hr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143380"/>
            <a:ext cx="3429024" cy="2531242"/>
          </a:xfrm>
          <a:prstGeom prst="rect">
            <a:avLst/>
          </a:prstGeom>
          <a:noFill/>
        </p:spPr>
      </p:pic>
      <p:pic>
        <p:nvPicPr>
          <p:cNvPr id="9220" name="Picture 4" descr="Картинка 4 из 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143116"/>
            <a:ext cx="3005123" cy="1922603"/>
          </a:xfrm>
          <a:prstGeom prst="rect">
            <a:avLst/>
          </a:prstGeom>
          <a:noFill/>
        </p:spPr>
      </p:pic>
      <p:pic>
        <p:nvPicPr>
          <p:cNvPr id="9222" name="Picture 6" descr="Картинка 2 из 8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049833"/>
            <a:ext cx="2857520" cy="4723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89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57200" y="381000"/>
            <a:ext cx="83058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Увидев на рассвете 29 августа стоявший невдалеке турецкий флот, Ушаков приказал немедленно сниматься с якоря и атаковать его. Турки, не успев оправиться от недавнего боя, решили спастись бегством.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3048000" y="2286000"/>
            <a:ext cx="5948363" cy="380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78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9018229"/>
              </p:ext>
            </p:extLst>
          </p:nvPr>
        </p:nvGraphicFramePr>
        <p:xfrm>
          <a:off x="500034" y="189922"/>
          <a:ext cx="8186766" cy="643923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00198"/>
                <a:gridCol w="2597168"/>
                <a:gridCol w="1189046"/>
                <a:gridCol w="2900354"/>
              </a:tblGrid>
              <a:tr h="441306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Сражение у мыса </a:t>
                      </a:r>
                      <a:r>
                        <a:rPr lang="ru-RU" dirty="0" err="1" smtClean="0"/>
                        <a:t>Тендра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19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Русско-турецкая война (1787-1792)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62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10-11 сентября 1790 года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005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Черное море около мыса </a:t>
                      </a:r>
                      <a:r>
                        <a:rPr lang="ru-RU" dirty="0" err="1" smtClean="0"/>
                        <a:t>Тендра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0474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Победа русского флота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072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Противники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Российская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Османская империя</a:t>
                      </a:r>
                      <a:endParaRPr lang="ru-RU" dirty="0"/>
                    </a:p>
                  </a:txBody>
                  <a:tcPr/>
                </a:tc>
              </a:tr>
              <a:tr h="392701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Командующие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5993">
                <a:tc gridSpan="2"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Контр-адмирал Ушаков Ф.Ф.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Гасан-паша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26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Силы сторон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993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10 линейных кораблей,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6 фрегатов,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1 бомбардирский корабль и 20 вспомогательных судов, 830 пушек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   14 линейных кораблей,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   8 фрегатов и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   23 вспомогательных судна,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   1400 пушек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857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Военный потери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993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21 убитый,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25 раненых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Треть всего флота</a:t>
                      </a:r>
                    </a:p>
                    <a:p>
                      <a:pPr algn="l"/>
                      <a:r>
                        <a:rPr lang="ru-RU" dirty="0" smtClean="0"/>
                        <a:t>более 5 тыс. убитых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Файл:Flag of Rus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58" y="2589928"/>
            <a:ext cx="785818" cy="523551"/>
          </a:xfrm>
          <a:prstGeom prst="rect">
            <a:avLst/>
          </a:prstGeom>
          <a:noFill/>
        </p:spPr>
      </p:pic>
      <p:pic>
        <p:nvPicPr>
          <p:cNvPr id="22532" name="Picture 4" descr="Файл:Ottoman Flag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610710"/>
            <a:ext cx="714348" cy="475935"/>
          </a:xfrm>
          <a:prstGeom prst="rect">
            <a:avLst/>
          </a:prstGeom>
          <a:noFill/>
        </p:spPr>
      </p:pic>
      <p:pic>
        <p:nvPicPr>
          <p:cNvPr id="22534" name="Picture 6" descr="Файл:Naval Ensign of Russia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750" y="3569278"/>
            <a:ext cx="678621" cy="452414"/>
          </a:xfrm>
          <a:prstGeom prst="rect">
            <a:avLst/>
          </a:prstGeom>
          <a:noFill/>
        </p:spPr>
      </p:pic>
      <p:pic>
        <p:nvPicPr>
          <p:cNvPr id="11" name="Picture 4" descr="Файл:Ottoman Flag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5280" y="3548496"/>
            <a:ext cx="714348" cy="475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57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381000"/>
            <a:ext cx="75438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1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04800" y="228600"/>
            <a:ext cx="80772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Адмирал Ушаков стал одним из первых российских флагманов, признанных Европой, и новатором маневренной тактики морского боя, которая оправдала себя в сражении, привела к уничтожению </a:t>
            </a:r>
          </a:p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господства Турции на Черном море и утвердила     положение России на его   берегах.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5638800" y="2133600"/>
            <a:ext cx="3292719" cy="456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ÐÐ°ÑÑÐ¸Ð½ÐºÐ¸ Ð¿Ð¾ Ð·Ð°Ð¿ÑÐ¾ÑÑ Ñ.Ñ.ÑÑÐ°ÐºÐ¾Ð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3048000"/>
            <a:ext cx="430547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9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04800" y="152400"/>
            <a:ext cx="7696200" cy="212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«Не отчаивайтесь, сие грозные бури обратятся к славе России…»</a:t>
            </a:r>
          </a:p>
        </p:txBody>
      </p:sp>
      <p:pic>
        <p:nvPicPr>
          <p:cNvPr id="25603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1905000"/>
            <a:ext cx="3810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http://www.rosimperija.info/wp-content/uploads/2014/07/225px-Medal_of_Ushako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2514600"/>
            <a:ext cx="1993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90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286125" y="214313"/>
            <a:ext cx="5705475" cy="635793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5 августа 2001 года </a:t>
            </a:r>
            <a:r>
              <a:rPr lang="ru-RU" sz="2800" b="1" dirty="0" smtClean="0">
                <a:solidFill>
                  <a:srgbClr val="002060"/>
                </a:solidFill>
              </a:rPr>
              <a:t>адмирал Ушаков был </a:t>
            </a:r>
            <a:r>
              <a:rPr lang="ru-RU" sz="2800" b="1" dirty="0" smtClean="0">
                <a:solidFill>
                  <a:srgbClr val="002060"/>
                </a:solidFill>
                <a:hlinkClick r:id="rId2" tooltip="Канонизация"/>
              </a:rPr>
              <a:t>канонизирован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hlinkClick r:id="rId3" tooltip="Русская православная церковь"/>
              </a:rPr>
              <a:t>Русской православной церковью</a:t>
            </a:r>
            <a:r>
              <a:rPr lang="ru-RU" sz="2800" b="1" dirty="0" smtClean="0">
                <a:solidFill>
                  <a:srgbClr val="002060"/>
                </a:solidFill>
              </a:rPr>
              <a:t> Деяние о его канонизации указало: «</a:t>
            </a:r>
            <a:r>
              <a:rPr lang="ru-RU" sz="2800" b="1" i="1" dirty="0" smtClean="0">
                <a:solidFill>
                  <a:srgbClr val="002060"/>
                </a:solidFill>
              </a:rPr>
              <a:t>Сила его христианского духа проявилась не только славными победами в боях за Отечество, но и в великом милосердии, которому изумлялся даже побеждённый им неприятель… милосердие адмирала Феодора Ушакова покрывало всех</a:t>
            </a:r>
            <a:r>
              <a:rPr lang="ru-RU" sz="2800" b="1" dirty="0" smtClean="0">
                <a:solidFill>
                  <a:srgbClr val="002060"/>
                </a:solidFill>
              </a:rPr>
              <a:t>».</a:t>
            </a:r>
          </a:p>
          <a:p>
            <a:pPr algn="just"/>
            <a:endParaRPr lang="ru-RU" sz="1800" b="1" dirty="0" smtClean="0">
              <a:solidFill>
                <a:srgbClr val="002060"/>
              </a:solidFill>
            </a:endParaRPr>
          </a:p>
        </p:txBody>
      </p:sp>
      <p:pic>
        <p:nvPicPr>
          <p:cNvPr id="25603" name="Picture 2" descr="G:\х\РАБОТА с ПРЕЗ-МИ\Ушаков\Ушаков\оьб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027113"/>
            <a:ext cx="2916957" cy="35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5410200" cy="116205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Александр Ярославич Невский </a:t>
            </a:r>
            <a:b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(1220 – 1263 )</a:t>
            </a:r>
          </a:p>
        </p:txBody>
      </p:sp>
      <p:sp>
        <p:nvSpPr>
          <p:cNvPr id="5123" name="Текст 3"/>
          <p:cNvSpPr>
            <a:spLocks noGrp="1"/>
          </p:cNvSpPr>
          <p:nvPr>
            <p:ph type="body" sz="half" idx="2"/>
          </p:nvPr>
        </p:nvSpPr>
        <p:spPr>
          <a:xfrm>
            <a:off x="5334000" y="1752600"/>
            <a:ext cx="3486472" cy="41576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полководец, Великий князь Владимирский,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Невская битва, 1240 г.,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Ледовое побоище,1242 г.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Канонизирован Русской Православной Церковью.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Рисунок 4" descr="http://www.nachalnikov.net/wp-content/uploads/2010/05/nachalnikov.net_aleksan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4648200" cy="3867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96242341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4813" y="357188"/>
            <a:ext cx="4776787" cy="6143625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Орден Ушакова учрежден указом Президиума Верховного Совета СССР от 3 марта 1944 года.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 статуте ордена Ушакова сказано: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«Орденом Ушакова награждаются офицеры Военно-Морского Флота за выдающиеся успехи в разработке, проведении и обеспечении морских активных операций, в результате чего в боях за Родину была достигнута победа над численно превосходящим врагом.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Награждение орденом Ушакова производится указом Президиума Верховного Совета СССР.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36867" name="Picture 2" descr="G:\х\РАБОТА с ПРЕЗ-МИ\Ушаков\Ушаков-портреты+рис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3914775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571500" y="285750"/>
            <a:ext cx="262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Franklin Gothic Book" pitchFamily="34" charset="0"/>
              </a:rPr>
              <a:t>Орден Ушакова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27513" y="142874"/>
            <a:ext cx="4764087" cy="6715125"/>
          </a:xfrm>
        </p:spPr>
        <p:txBody>
          <a:bodyPr>
            <a:normAutofit fontScale="47500" lnSpcReduction="2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Орденом Ушакова 2-й степени награждаются офицеры Военно-морского Флота: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 отличное руководство и успешные действия при бое в море с численно превосходящим противником, приведшие к уничтожению значительных его сил;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 умелые, стремительные и смелые набеговые действия по базам и береговым объектам противника, в результате чего уничтожены крупные силы и средства противника;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 успешные и дерзкие действия на коммуникациях противника, приведшие к уничтожению его ценных кораблей и транспортов при сильном конвоировании и численном превосходстве противника в бою;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 отличную организацию и руководство частью сил флота, принимающих участие в крупной десантной операции, или за хорошо организованную и успешно проведенную операцию по высадке тактического десанта;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 успешное выполнение боевого задания, умелую и четкую организацию взаимодействия всех сил и средств флота в бою, приведшую к уничтожению значительных сил противника; за отличное руководство обеспечением операций, приведшее к крупным боевым успехам».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37891" name="Picture 2" descr="G:\х\РАБОТА с ПРЕЗ-МИ\Ушаков\Ушаков-портреты+рис\жэ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298575"/>
            <a:ext cx="4059238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285750"/>
            <a:ext cx="5133975" cy="6357938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Положение о медали Ушакова (СССР)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Медалью </a:t>
            </a:r>
            <a:r>
              <a:rPr lang="ru-RU" sz="1800" b="1" dirty="0" smtClean="0">
                <a:solidFill>
                  <a:srgbClr val="002060"/>
                </a:solidFill>
                <a:hlinkClick r:id="rId2" tooltip="Ушаков, Фёдор Фёдорович"/>
              </a:rPr>
              <a:t>Ушакова</a:t>
            </a:r>
            <a:r>
              <a:rPr lang="ru-RU" sz="1800" b="1" dirty="0" smtClean="0">
                <a:solidFill>
                  <a:srgbClr val="002060"/>
                </a:solidFill>
              </a:rPr>
              <a:t> награждались матросы и солдаты, старшины и сержанты, мичманы и прапорщики Военно-Морского Флота и морских частей пограничных войск за мужество и отвагу, проявленные при защите социалистического Отечества на морских театрах, как в военное, так и в мирное время.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Положение о медали Ушакова (Россия)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Медалью Ушакова награждаются военнослужащие </a:t>
            </a:r>
            <a:r>
              <a:rPr lang="ru-RU" sz="1800" b="1" dirty="0" smtClean="0">
                <a:solidFill>
                  <a:srgbClr val="002060"/>
                </a:solidFill>
                <a:hlinkClick r:id="rId3" tooltip="Военно-Морской Флот"/>
              </a:rPr>
              <a:t>Военно-Морского Флота</a:t>
            </a:r>
            <a:r>
              <a:rPr lang="ru-RU" sz="1800" b="1" dirty="0" smtClean="0">
                <a:solidFill>
                  <a:srgbClr val="002060"/>
                </a:solidFill>
              </a:rPr>
              <a:t> и органов морской охраны </a:t>
            </a:r>
            <a:r>
              <a:rPr lang="ru-RU" sz="1800" b="1" dirty="0" smtClean="0">
                <a:solidFill>
                  <a:srgbClr val="002060"/>
                </a:solidFill>
                <a:hlinkClick r:id="rId4" tooltip="Пограничная служба Федеральной службы безопасности Российской Федерации"/>
              </a:rPr>
              <a:t>Пограничной службы ФСБ России</a:t>
            </a:r>
            <a:r>
              <a:rPr lang="ru-RU" sz="1800" b="1" dirty="0" smtClean="0">
                <a:solidFill>
                  <a:srgbClr val="002060"/>
                </a:solidFill>
              </a:rPr>
              <a:t> за личное мужество и отвагу, проявленные при защите Отечества и государственных интересов </a:t>
            </a:r>
            <a:r>
              <a:rPr lang="ru-RU" sz="1800" b="1" dirty="0" smtClean="0">
                <a:solidFill>
                  <a:srgbClr val="002060"/>
                </a:solidFill>
                <a:hlinkClick r:id="rId5" tooltip="Россия"/>
              </a:rPr>
              <a:t>Российской Федерации</a:t>
            </a:r>
            <a:r>
              <a:rPr lang="ru-RU" sz="1800" b="1" dirty="0" smtClean="0">
                <a:solidFill>
                  <a:srgbClr val="002060"/>
                </a:solidFill>
              </a:rPr>
              <a:t> на морских театрах военных действий</a:t>
            </a:r>
            <a:endParaRPr lang="ru-RU" sz="1800" dirty="0"/>
          </a:p>
        </p:txBody>
      </p:sp>
      <p:pic>
        <p:nvPicPr>
          <p:cNvPr id="38915" name="Picture 2" descr="G:\х\РАБОТА с ПРЕЗ-МИ\Ушаков\Ушаков-портреты+рис\гш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142875"/>
            <a:ext cx="314325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8479158" cy="487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685800" y="304800"/>
            <a:ext cx="781050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Добра и благополучия Вам и вашим близким!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Служите Отечеству и будьте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достойны своих предков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9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001000" cy="1162050"/>
          </a:xfrm>
        </p:spPr>
        <p:txBody>
          <a:bodyPr lIns="0" tIns="0" rIns="0" bIns="0"/>
          <a:lstStyle/>
          <a:p>
            <a:pPr algn="ctr" eaLnBrk="1" hangingPunct="1"/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Дмитрий Донской (1350-1389 )</a:t>
            </a:r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>
          <a:xfrm>
            <a:off x="4038600" y="1143000"/>
            <a:ext cx="4654550" cy="524351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Выдающийся русский полководец, Великий князь московский и владимирский, возглавил и разгромил войска Золотой Орды (1380 г.)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Куликовская битва</a:t>
            </a:r>
          </a:p>
          <a:p>
            <a:endParaRPr lang="ru-RU" dirty="0" smtClean="0"/>
          </a:p>
        </p:txBody>
      </p:sp>
      <p:pic>
        <p:nvPicPr>
          <p:cNvPr id="8" name="Рисунок 7" descr="http://movu1-perm.narod.ru/istor/Polkovodzi/svdmd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7338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385629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67310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Пётр I (</a:t>
            </a:r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</a:rPr>
              <a:t>1672  —  1725 )</a:t>
            </a:r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20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810000" y="1219200"/>
            <a:ext cx="4953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Русский царь, выдающийся полководец. Является основателем российской регулярной армии и военного флота.  Он проявил высокие организаторские способности и талант полководца в ходе Азовских походов (1695 – 1696 гг.), </a:t>
            </a:r>
          </a:p>
          <a:p>
            <a:pPr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Северной войне (1700 – 1721 гг.). во время Персидского похода (1722 – 1723 гг.)</a:t>
            </a:r>
          </a:p>
        </p:txBody>
      </p:sp>
      <p:pic>
        <p:nvPicPr>
          <p:cNvPr id="9220" name="Рисунок 4" descr="http://movu1-perm.narod.ru/istor/Polkovodzi/petrgr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5052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563818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82550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Алекса́ндр Васи́льевич Суво́ров (1730—1800)</a:t>
            </a:r>
            <a:endParaRPr lang="ru-RU" sz="320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Национальный герой России, великий русский полководец, не потерпевший ни одного поражения в своей военной карьере (более 60 сражений), один из основоположников русского военного искусства, генералиссимус российских сухопутных и морских сил, генерал-фельдмаршал австрийских и сардинских войск, гранд Сардинского королевства и принц королевской крови , кавалер всех российских орденов своего времени,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вручавшихся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мужчинам, а также многих иностранных военных орденов.</a:t>
            </a:r>
          </a:p>
          <a:p>
            <a:endParaRPr lang="ru-RU" dirty="0" smtClean="0"/>
          </a:p>
        </p:txBody>
      </p:sp>
      <p:pic>
        <p:nvPicPr>
          <p:cNvPr id="14341" name="Picture 2" descr="F:\Полководцы\461px-Suvorov_Alex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429000" cy="445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417345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16205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Фёдор Фёдорович Ушаков  (1745-1817) </a:t>
            </a:r>
            <a:endParaRPr lang="ru-RU" sz="320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Выдающийся русский флотоводец, адмирал. Русской православной церковью причислен к лику святых как праведный воин Феодор Ушаков. Он заложил основы новой морской тактики, основал Черноморский военный флот, талантливо руководил им, одержав ряд замечательных побед на Черном и Средиземном морях: в Керченском морском сражении, в сражениях у Тендры, Калиакриии и др. </a:t>
            </a:r>
          </a:p>
        </p:txBody>
      </p:sp>
      <p:pic>
        <p:nvPicPr>
          <p:cNvPr id="28674" name="Picture 2" descr="F:\Полководцы\Holy_Righteous_Fyodor_Ushak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429000" cy="4440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01015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8329"/>
            <a:ext cx="8877672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11 сентября – День воинской славы России</a:t>
            </a:r>
            <a:endParaRPr lang="ru-RU" sz="3600" b="1" dirty="0">
              <a:solidFill>
                <a:srgbClr val="3333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764704"/>
            <a:ext cx="8568952" cy="1944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b="1" dirty="0" smtClean="0">
                <a:solidFill>
                  <a:srgbClr val="3333FF"/>
                </a:solidFill>
              </a:rPr>
              <a:t>День победы русской эскадры под командованием Ф.Ф. Ушакова над турецкой эскадрой у мыса </a:t>
            </a:r>
            <a:r>
              <a:rPr lang="ru-RU" b="1" dirty="0" err="1" smtClean="0">
                <a:solidFill>
                  <a:srgbClr val="3333FF"/>
                </a:solidFill>
              </a:rPr>
              <a:t>Тендра</a:t>
            </a:r>
            <a:r>
              <a:rPr lang="ru-RU" b="1" dirty="0" smtClean="0">
                <a:solidFill>
                  <a:srgbClr val="3333FF"/>
                </a:solidFill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ru-RU" b="1" dirty="0" smtClean="0">
                <a:solidFill>
                  <a:srgbClr val="3333FF"/>
                </a:solidFill>
              </a:rPr>
              <a:t>(1790 год</a:t>
            </a:r>
            <a:r>
              <a:rPr lang="ru-RU" b="1" dirty="0">
                <a:solidFill>
                  <a:srgbClr val="3333FF"/>
                </a:solidFill>
              </a:rPr>
              <a:t>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680" y="2708921"/>
            <a:ext cx="3994104" cy="364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4" r="14687"/>
          <a:stretch/>
        </p:blipFill>
        <p:spPr bwMode="auto">
          <a:xfrm>
            <a:off x="328145" y="2689725"/>
            <a:ext cx="4037215" cy="368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98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2667000"/>
            <a:ext cx="689768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685800" y="304800"/>
            <a:ext cx="7810500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На рассвете 28 августа (по ст. ст.) 1790 г. - русская эскадра Ушакова внезапно появилась в районе стоянки турецкого флота у Тендры. В 15 часов, подойдя на дистанцию картечного выстрела, русские корабли открыли огонь. </a:t>
            </a:r>
          </a:p>
        </p:txBody>
      </p:sp>
    </p:spTree>
    <p:extLst>
      <p:ext uri="{BB962C8B-B14F-4D97-AF65-F5344CB8AC3E}">
        <p14:creationId xmlns:p14="http://schemas.microsoft.com/office/powerpoint/2010/main" xmlns="" val="26299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838200" y="304800"/>
            <a:ext cx="6934200" cy="212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Флагманский корабль Ушакова «Рождество Христово»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3733800" y="2819400"/>
            <a:ext cx="4781550" cy="361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47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570</TotalTime>
  <Words>619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Трек</vt:lpstr>
      <vt:lpstr>Оформление по умолчанию</vt:lpstr>
      <vt:lpstr>Тема Office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1_Тема Office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2_Тема Office</vt:lpstr>
      <vt:lpstr>11_Оформление по умолчанию</vt:lpstr>
      <vt:lpstr>12_Оформление по умолчанию</vt:lpstr>
      <vt:lpstr>                                                                             </vt:lpstr>
      <vt:lpstr>Александр Ярославич Невский  (1220 – 1263 )</vt:lpstr>
      <vt:lpstr>Дмитрий Донской (1350-1389 )</vt:lpstr>
      <vt:lpstr>Пётр I (1672  —  1725 ) </vt:lpstr>
      <vt:lpstr>Алекса́ндр Васи́льевич Суво́ров (1730—1800)</vt:lpstr>
      <vt:lpstr>Фёдор Фёдорович Ушаков  (1745-1817) </vt:lpstr>
      <vt:lpstr>11 сентября – День воинской славы России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Ушаков Ф.Ф. - великий русский флотоводец.</dc:title>
  <dc:creator>Кацендорн Владимир Юрьевич</dc:creator>
  <cp:lastModifiedBy>2</cp:lastModifiedBy>
  <cp:revision>59</cp:revision>
  <dcterms:modified xsi:type="dcterms:W3CDTF">2022-10-28T10:46:19Z</dcterms:modified>
</cp:coreProperties>
</file>